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notesMasterIdLst>
    <p:notesMasterId r:id="rId24"/>
  </p:notesMasterIdLst>
  <p:sldIdLst>
    <p:sldId id="280" r:id="rId2"/>
    <p:sldId id="265" r:id="rId3"/>
    <p:sldId id="283" r:id="rId4"/>
    <p:sldId id="258" r:id="rId5"/>
    <p:sldId id="259" r:id="rId6"/>
    <p:sldId id="262" r:id="rId7"/>
    <p:sldId id="302" r:id="rId8"/>
    <p:sldId id="287" r:id="rId9"/>
    <p:sldId id="288" r:id="rId10"/>
    <p:sldId id="289" r:id="rId11"/>
    <p:sldId id="291" r:id="rId12"/>
    <p:sldId id="292" r:id="rId13"/>
    <p:sldId id="293" r:id="rId14"/>
    <p:sldId id="294" r:id="rId15"/>
    <p:sldId id="295" r:id="rId16"/>
    <p:sldId id="298" r:id="rId17"/>
    <p:sldId id="299" r:id="rId18"/>
    <p:sldId id="300" r:id="rId19"/>
    <p:sldId id="301" r:id="rId20"/>
    <p:sldId id="264" r:id="rId21"/>
    <p:sldId id="303" r:id="rId22"/>
    <p:sldId id="30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5000" autoAdjust="0"/>
    <p:restoredTop sz="94660" autoAdjust="0"/>
  </p:normalViewPr>
  <p:slideViewPr>
    <p:cSldViewPr snapToGrid="0">
      <p:cViewPr varScale="1">
        <p:scale>
          <a:sx n="73" d="100"/>
          <a:sy n="73" d="100"/>
        </p:scale>
        <p:origin x="-624" y="-102"/>
      </p:cViewPr>
      <p:guideLst>
        <p:guide orient="horz" pos="2160"/>
        <p:guide pos="3840"/>
      </p:guideLst>
    </p:cSldViewPr>
  </p:slideViewPr>
  <p:outlineViewPr>
    <p:cViewPr>
      <p:scale>
        <a:sx n="33" d="100"/>
        <a:sy n="33" d="100"/>
      </p:scale>
      <p:origin x="0" y="1080"/>
    </p:cViewPr>
  </p:outlineViewPr>
  <p:notesTextViewPr>
    <p:cViewPr>
      <p:scale>
        <a:sx n="1" d="1"/>
        <a:sy n="1" d="1"/>
      </p:scale>
      <p:origin x="0" y="0"/>
    </p:cViewPr>
  </p:notesTextViewPr>
  <p:notesViewPr>
    <p:cSldViewPr snapToGrid="0">
      <p:cViewPr>
        <p:scale>
          <a:sx n="100" d="100"/>
          <a:sy n="100" d="100"/>
        </p:scale>
        <p:origin x="-1890"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5325D-46AC-42E8-B25F-640B8EF2D24E}" type="datetimeFigureOut">
              <a:rPr lang="en-GB" smtClean="0"/>
              <a:pPr/>
              <a:t>24/01/2017</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C9C476-85B2-41E8-B86A-819D0C702595}" type="slidenum">
              <a:rPr lang="en-GB" smtClean="0"/>
              <a:pPr/>
              <a:t>‹#›</a:t>
            </a:fld>
            <a:endParaRPr lang="en-GB" dirty="0"/>
          </a:p>
        </p:txBody>
      </p:sp>
    </p:spTree>
    <p:extLst>
      <p:ext uri="{BB962C8B-B14F-4D97-AF65-F5344CB8AC3E}">
        <p14:creationId xmlns:p14="http://schemas.microsoft.com/office/powerpoint/2010/main" xmlns="" val="3074902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 have kept the first few slides have been kept in for reference purposes only.</a:t>
            </a:r>
          </a:p>
        </p:txBody>
      </p:sp>
      <p:sp>
        <p:nvSpPr>
          <p:cNvPr id="4" name="Slide Number Placeholder 3"/>
          <p:cNvSpPr>
            <a:spLocks noGrp="1"/>
          </p:cNvSpPr>
          <p:nvPr>
            <p:ph type="sldNum" sz="quarter" idx="10"/>
          </p:nvPr>
        </p:nvSpPr>
        <p:spPr/>
        <p:txBody>
          <a:bodyPr/>
          <a:lstStyle/>
          <a:p>
            <a:fld id="{33C9C476-85B2-41E8-B86A-819D0C702595}"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CPPE run leadership courses both e-learning and face to face events full day.</a:t>
            </a:r>
          </a:p>
          <a:p>
            <a:r>
              <a:rPr lang="en-GB" dirty="0" smtClean="0"/>
              <a:t>We at the LPC are working closely with both Avon LPC and Dorset LPC and depending on need can organise local training events.</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Pharmacy staff are knowledgeable about the relevant health needs of the area.</a:t>
            </a:r>
          </a:p>
          <a:p>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CPPE consultation skills for support staff. Easy win.</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 need to set up a signposting folder-another action plan for LPC if needed. Plus additional local </a:t>
            </a:r>
            <a:r>
              <a:rPr lang="en-GB" dirty="0" err="1" smtClean="0"/>
              <a:t>feedins</a:t>
            </a:r>
            <a:r>
              <a:rPr lang="en-GB" dirty="0" smtClean="0"/>
              <a:t>.</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LPC want to engage with the major charities key charities to establish working pathways  to enable this.</a:t>
            </a:r>
          </a:p>
          <a:p>
            <a:r>
              <a:rPr lang="en-GB" dirty="0" smtClean="0"/>
              <a:t>We will also use our contacts with the health and wellbeing board and public health  getting better materials for pharmacy.</a:t>
            </a:r>
          </a:p>
          <a:p>
            <a:r>
              <a:rPr lang="en-GB" dirty="0" smtClean="0"/>
              <a:t>Clearly the micro work needs to be done locally.</a:t>
            </a:r>
            <a:endParaRPr lang="en-US" dirty="0" smtClean="0"/>
          </a:p>
          <a:p>
            <a:endParaRPr lang="en-GB" dirty="0" smtClean="0"/>
          </a:p>
          <a:p>
            <a:r>
              <a:rPr lang="en-GB" dirty="0" smtClean="0"/>
              <a:t>Record it- historically we have been very poor at this! If we want extra services then we need to show that we can deliver.</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14</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LPC will enable this by putting together list of commissioners for local health services.</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As we heard from the podcast extract- health promotion area is very important- it needs to regularly checked and kept stocked. And recorded each time!</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17</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18</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Quick wins here</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Reference only</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20</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21</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Reference only</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Reference only</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Reference only</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So how do you become a HLP.</a:t>
            </a:r>
          </a:p>
          <a:p>
            <a:r>
              <a:rPr lang="en-GB" dirty="0" smtClean="0"/>
              <a:t>New self assessment  underpinned by a quality assurance process lead by Royal society for Public Health.</a:t>
            </a:r>
          </a:p>
          <a:p>
            <a:r>
              <a:rPr lang="en-GB" dirty="0" smtClean="0"/>
              <a:t>9 domains which I will break down for you.</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Complete CPPE course- in my sheet</a:t>
            </a:r>
          </a:p>
          <a:p>
            <a:endParaRPr lang="en-GB" dirty="0" smtClean="0"/>
          </a:p>
          <a:p>
            <a:r>
              <a:rPr lang="en-GB" dirty="0" smtClean="0"/>
              <a:t>Pharmacy needs assessment and Joint Strategic needs assessment in my sheet</a:t>
            </a:r>
          </a:p>
          <a:p>
            <a:endParaRPr lang="en-GB" dirty="0" smtClean="0"/>
          </a:p>
          <a:p>
            <a:r>
              <a:rPr lang="en-GB" dirty="0" smtClean="0"/>
              <a:t>Community pharmacy patient questionnaire- adapted to local needs. </a:t>
            </a:r>
          </a:p>
          <a:p>
            <a:endParaRPr lang="en-GB" dirty="0" smtClean="0"/>
          </a:p>
          <a:p>
            <a:r>
              <a:rPr lang="en-GB" dirty="0" smtClean="0"/>
              <a:t>Keep records of every health promotion </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health champion or champions needs to have done this course.</a:t>
            </a:r>
            <a:endParaRPr lang="en-US" dirty="0"/>
          </a:p>
        </p:txBody>
      </p:sp>
      <p:sp>
        <p:nvSpPr>
          <p:cNvPr id="4" name="Slide Number Placeholder 3"/>
          <p:cNvSpPr>
            <a:spLocks noGrp="1"/>
          </p:cNvSpPr>
          <p:nvPr>
            <p:ph type="sldNum" sz="quarter" idx="10"/>
          </p:nvPr>
        </p:nvSpPr>
        <p:spPr/>
        <p:txBody>
          <a:bodyPr/>
          <a:lstStyle/>
          <a:p>
            <a:fld id="{33C9C476-85B2-41E8-B86A-819D0C702595}"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A7910E-D8C3-4BFF-A3B6-E2F22CCC88D9}"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66132387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0420455-1E17-45C9-9680-AB871427174D}"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379552324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1275E2-19BC-42E7-A9CF-A7FA75DA35DE}"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54074696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82B40C-66DA-4F1F-9EDD-DE99AA241EF3}"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209735287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A3E5A1-E3CA-4981-8A95-A473B4A54525}"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28847021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B4E6FB2-C5C5-4ABC-BD32-1C3BE6153E99}"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121925759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18479C-BF6A-4954-A76B-1B404FDC490F}"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48184847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94D250-840A-4EE8-A33B-357A5A97E861}"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15127182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4214F9-34C6-4B86-B299-313EFD54A31F}"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94385439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A5CE2B2-690B-49C1-A066-DF8493380DDB}" type="datetime1">
              <a:rPr lang="en-GB" smtClean="0"/>
              <a:pPr/>
              <a:t>24/01/2017</a:t>
            </a:fld>
            <a:endParaRPr lang="en-GB" dirty="0"/>
          </a:p>
        </p:txBody>
      </p:sp>
      <p:sp>
        <p:nvSpPr>
          <p:cNvPr id="5" name="Footer Placeholder 4"/>
          <p:cNvSpPr>
            <a:spLocks noGrp="1"/>
          </p:cNvSpPr>
          <p:nvPr>
            <p:ph type="ftr" sz="quarter" idx="11"/>
          </p:nvPr>
        </p:nvSpPr>
        <p:spPr/>
        <p:txBody>
          <a:bodyPr/>
          <a:lstStyle/>
          <a:p>
            <a:r>
              <a:rPr lang="en-GB" dirty="0" smtClean="0"/>
              <a:t>(</a:t>
            </a:r>
            <a:endParaRPr lang="en-GB" dirty="0"/>
          </a:p>
        </p:txBody>
      </p:sp>
      <p:sp>
        <p:nvSpPr>
          <p:cNvPr id="6" name="Slide Number Placeholder 5"/>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3810810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C506A7-EBC9-4DFC-8D53-35EDBDE1CE18}" type="datetime1">
              <a:rPr lang="en-GB" smtClean="0"/>
              <a:pPr/>
              <a:t>24/01/2017</a:t>
            </a:fld>
            <a:endParaRPr lang="en-GB" dirty="0"/>
          </a:p>
        </p:txBody>
      </p:sp>
      <p:sp>
        <p:nvSpPr>
          <p:cNvPr id="6" name="Footer Placeholder 5"/>
          <p:cNvSpPr>
            <a:spLocks noGrp="1"/>
          </p:cNvSpPr>
          <p:nvPr>
            <p:ph type="ftr" sz="quarter" idx="11"/>
          </p:nvPr>
        </p:nvSpPr>
        <p:spPr/>
        <p:txBody>
          <a:bodyPr/>
          <a:lstStyle/>
          <a:p>
            <a:r>
              <a:rPr lang="en-GB" dirty="0" smtClean="0"/>
              <a:t>(</a:t>
            </a:r>
            <a:endParaRPr lang="en-GB" dirty="0"/>
          </a:p>
        </p:txBody>
      </p:sp>
      <p:sp>
        <p:nvSpPr>
          <p:cNvPr id="7" name="Slide Number Placeholder 6"/>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141442469"/>
      </p:ext>
    </p:extLst>
  </p:cSld>
  <p:clrMapOvr>
    <a:masterClrMapping/>
  </p:clrMapOvr>
  <p:transition/>
  <p:extLst mod="1">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1A289C-1FF5-4C87-BB65-170A567850BE}" type="datetime1">
              <a:rPr lang="en-GB" smtClean="0"/>
              <a:pPr/>
              <a:t>24/01/2017</a:t>
            </a:fld>
            <a:endParaRPr lang="en-GB" dirty="0"/>
          </a:p>
        </p:txBody>
      </p:sp>
      <p:sp>
        <p:nvSpPr>
          <p:cNvPr id="8" name="Footer Placeholder 7"/>
          <p:cNvSpPr>
            <a:spLocks noGrp="1"/>
          </p:cNvSpPr>
          <p:nvPr>
            <p:ph type="ftr" sz="quarter" idx="11"/>
          </p:nvPr>
        </p:nvSpPr>
        <p:spPr/>
        <p:txBody>
          <a:bodyPr/>
          <a:lstStyle/>
          <a:p>
            <a:r>
              <a:rPr lang="en-GB" dirty="0" smtClean="0"/>
              <a:t>(</a:t>
            </a:r>
            <a:endParaRPr lang="en-GB" dirty="0"/>
          </a:p>
        </p:txBody>
      </p:sp>
      <p:sp>
        <p:nvSpPr>
          <p:cNvPr id="9" name="Slide Number Placeholder 8"/>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154453318"/>
      </p:ext>
    </p:extLst>
  </p:cSld>
  <p:clrMapOvr>
    <a:masterClrMapping/>
  </p:clrMapOvr>
  <p:transition/>
  <p:extLst mod="1">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9522A4-D5F8-4320-AB2C-E229BAEDC6C3}" type="datetime1">
              <a:rPr lang="en-GB" smtClean="0"/>
              <a:pPr/>
              <a:t>24/01/2017</a:t>
            </a:fld>
            <a:endParaRPr lang="en-GB" dirty="0"/>
          </a:p>
        </p:txBody>
      </p:sp>
      <p:sp>
        <p:nvSpPr>
          <p:cNvPr id="4" name="Footer Placeholder 3"/>
          <p:cNvSpPr>
            <a:spLocks noGrp="1"/>
          </p:cNvSpPr>
          <p:nvPr>
            <p:ph type="ftr" sz="quarter" idx="11"/>
          </p:nvPr>
        </p:nvSpPr>
        <p:spPr/>
        <p:txBody>
          <a:bodyPr/>
          <a:lstStyle/>
          <a:p>
            <a:r>
              <a:rPr lang="en-GB" dirty="0" smtClean="0"/>
              <a:t>(</a:t>
            </a:r>
            <a:endParaRPr lang="en-GB" dirty="0"/>
          </a:p>
        </p:txBody>
      </p:sp>
      <p:sp>
        <p:nvSpPr>
          <p:cNvPr id="5" name="Slide Number Placeholder 4"/>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339581502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AE7434-4ECC-4B78-9D52-C7088EC5FA63}" type="datetime1">
              <a:rPr lang="en-GB" smtClean="0"/>
              <a:pPr/>
              <a:t>24/01/2017</a:t>
            </a:fld>
            <a:endParaRPr lang="en-GB" dirty="0"/>
          </a:p>
        </p:txBody>
      </p:sp>
      <p:sp>
        <p:nvSpPr>
          <p:cNvPr id="3" name="Footer Placeholder 2"/>
          <p:cNvSpPr>
            <a:spLocks noGrp="1"/>
          </p:cNvSpPr>
          <p:nvPr>
            <p:ph type="ftr" sz="quarter" idx="11"/>
          </p:nvPr>
        </p:nvSpPr>
        <p:spPr/>
        <p:txBody>
          <a:bodyPr/>
          <a:lstStyle/>
          <a:p>
            <a:r>
              <a:rPr lang="en-GB" dirty="0" smtClean="0"/>
              <a:t>(</a:t>
            </a:r>
            <a:endParaRPr lang="en-GB" dirty="0"/>
          </a:p>
        </p:txBody>
      </p:sp>
      <p:sp>
        <p:nvSpPr>
          <p:cNvPr id="4" name="Slide Number Placeholder 3"/>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213515238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4BE1C68-361E-41B0-ABC1-C1F0C363CEF0}" type="datetime1">
              <a:rPr lang="en-GB" smtClean="0"/>
              <a:pPr/>
              <a:t>24/01/2017</a:t>
            </a:fld>
            <a:endParaRPr lang="en-GB" dirty="0"/>
          </a:p>
        </p:txBody>
      </p:sp>
      <p:sp>
        <p:nvSpPr>
          <p:cNvPr id="6" name="Footer Placeholder 5"/>
          <p:cNvSpPr>
            <a:spLocks noGrp="1"/>
          </p:cNvSpPr>
          <p:nvPr>
            <p:ph type="ftr" sz="quarter" idx="11"/>
          </p:nvPr>
        </p:nvSpPr>
        <p:spPr/>
        <p:txBody>
          <a:bodyPr/>
          <a:lstStyle/>
          <a:p>
            <a:r>
              <a:rPr lang="en-GB" dirty="0" smtClean="0"/>
              <a:t>(</a:t>
            </a:r>
            <a:endParaRPr lang="en-GB" dirty="0"/>
          </a:p>
        </p:txBody>
      </p:sp>
      <p:sp>
        <p:nvSpPr>
          <p:cNvPr id="7" name="Slide Number Placeholder 6"/>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281770834"/>
      </p:ext>
    </p:extLst>
  </p:cSld>
  <p:clrMapOvr>
    <a:masterClrMapping/>
  </p:clrMapOvr>
  <p:transition/>
  <p:extLst mod="1">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8603D01-69BE-4D19-988C-7E9452D12889}" type="datetime1">
              <a:rPr lang="en-GB" smtClean="0"/>
              <a:pPr/>
              <a:t>24/01/2017</a:t>
            </a:fld>
            <a:endParaRPr lang="en-GB" dirty="0"/>
          </a:p>
        </p:txBody>
      </p:sp>
      <p:sp>
        <p:nvSpPr>
          <p:cNvPr id="6" name="Footer Placeholder 5"/>
          <p:cNvSpPr>
            <a:spLocks noGrp="1"/>
          </p:cNvSpPr>
          <p:nvPr>
            <p:ph type="ftr" sz="quarter" idx="11"/>
          </p:nvPr>
        </p:nvSpPr>
        <p:spPr/>
        <p:txBody>
          <a:bodyPr/>
          <a:lstStyle/>
          <a:p>
            <a:r>
              <a:rPr lang="en-GB" dirty="0" smtClean="0"/>
              <a:t>(</a:t>
            </a:r>
            <a:endParaRPr lang="en-GB" dirty="0"/>
          </a:p>
        </p:txBody>
      </p:sp>
      <p:sp>
        <p:nvSpPr>
          <p:cNvPr id="7" name="Slide Number Placeholder 6"/>
          <p:cNvSpPr>
            <a:spLocks noGrp="1"/>
          </p:cNvSpPr>
          <p:nvPr>
            <p:ph type="sldNum" sz="quarter" idx="12"/>
          </p:nvPr>
        </p:nvSpPr>
        <p:spPr/>
        <p:txBody>
          <a:body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216563592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D7F909-3992-4BB7-9AF2-00946664450F}" type="datetime1">
              <a:rPr lang="en-GB" smtClean="0"/>
              <a:pPr/>
              <a:t>24/01/2017</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GB" dirty="0" smtClean="0"/>
              <a:t>(</a:t>
            </a:r>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301273E-5CF3-4587-8192-B2991FC4B5A5}" type="slidenum">
              <a:rPr lang="en-GB" smtClean="0"/>
              <a:pPr/>
              <a:t>‹#›</a:t>
            </a:fld>
            <a:endParaRPr lang="en-GB" dirty="0"/>
          </a:p>
        </p:txBody>
      </p:sp>
    </p:spTree>
    <p:extLst>
      <p:ext uri="{BB962C8B-B14F-4D97-AF65-F5344CB8AC3E}">
        <p14:creationId xmlns:p14="http://schemas.microsoft.com/office/powerpoint/2010/main" xmlns="" val="1313681669"/>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Lst>
  <p:transition/>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mailto:DFOrgs@alzheimers.org.uk" TargetMode="External"/><Relationship Id="rId2" Type="http://schemas.openxmlformats.org/officeDocument/2006/relationships/hyperlink" Target="https://www.dementiafriends.org.uk/WEBArticle?page=about-partner-organisations" TargetMode="Externa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https://www.dementiafriends.org.uk/WEBSession" TargetMode="External"/><Relationship Id="rId4" Type="http://schemas.openxmlformats.org/officeDocument/2006/relationships/hyperlink" Target="https://www.dementiafriends.org.uk/register-digital-friend"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258958"/>
            <a:ext cx="8596668" cy="1364972"/>
          </a:xfrm>
        </p:spPr>
        <p:txBody>
          <a:bodyPr>
            <a:normAutofit/>
          </a:bodyPr>
          <a:lstStyle/>
          <a:p>
            <a:pPr algn="ctr"/>
            <a:r>
              <a:rPr lang="en-GB" dirty="0"/>
              <a:t>Healthy LIVING Pharmacy. </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688123" y="1913205"/>
            <a:ext cx="8060788" cy="4529797"/>
          </a:xfrm>
        </p:spPr>
      </p:pic>
      <p:pic>
        <p:nvPicPr>
          <p:cNvPr id="3" name="Picture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727768" y="152476"/>
            <a:ext cx="4495800" cy="876300"/>
          </a:xfrm>
          <a:prstGeom prst="rect">
            <a:avLst/>
          </a:prstGeom>
        </p:spPr>
      </p:pic>
    </p:spTree>
    <p:extLst>
      <p:ext uri="{BB962C8B-B14F-4D97-AF65-F5344CB8AC3E}">
        <p14:creationId xmlns:p14="http://schemas.microsoft.com/office/powerpoint/2010/main" xmlns="" val="153630903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80" y="804520"/>
            <a:ext cx="7917707" cy="1049235"/>
          </a:xfrm>
        </p:spPr>
        <p:txBody>
          <a:bodyPr vert="horz" lIns="91440" tIns="45720" rIns="91440" bIns="45720" rtlCol="0" anchor="t">
            <a:normAutofit fontScale="90000"/>
          </a:bodyPr>
          <a:lstStyle/>
          <a:p>
            <a:r>
              <a:rPr lang="en-US" dirty="0"/>
              <a:t>Team Leadership – What does this mean ?</a:t>
            </a:r>
          </a:p>
        </p:txBody>
      </p:sp>
      <p:sp>
        <p:nvSpPr>
          <p:cNvPr id="3" name="Content Placeholder 2"/>
          <p:cNvSpPr>
            <a:spLocks noGrp="1"/>
          </p:cNvSpPr>
          <p:nvPr>
            <p:ph sz="half" idx="1"/>
          </p:nvPr>
        </p:nvSpPr>
        <p:spPr>
          <a:xfrm>
            <a:off x="384313" y="1404730"/>
            <a:ext cx="5592417" cy="4717775"/>
          </a:xfrm>
        </p:spPr>
        <p:txBody>
          <a:bodyPr vert="horz" lIns="91440" tIns="45720" rIns="91440" bIns="45720" rtlCol="0" anchor="t">
            <a:normAutofit fontScale="92500" lnSpcReduction="20000"/>
          </a:bodyPr>
          <a:lstStyle/>
          <a:p>
            <a:pPr>
              <a:lnSpc>
                <a:spcPct val="100000"/>
              </a:lnSpc>
            </a:pPr>
            <a:r>
              <a:rPr lang="en-US" sz="2400" dirty="0"/>
              <a:t>An individual from the pharmacy team has undergone leadership training internally or through an organization that maps the following domains:</a:t>
            </a:r>
            <a:br>
              <a:rPr lang="en-US" sz="2400" dirty="0"/>
            </a:br>
            <a:r>
              <a:rPr lang="en-US" sz="2400" dirty="0"/>
              <a:t>o </a:t>
            </a:r>
            <a:r>
              <a:rPr lang="en-US" sz="2400" b="1" dirty="0"/>
              <a:t>Inspiring a shared purpose.</a:t>
            </a:r>
            <a:r>
              <a:rPr lang="en-US" sz="2400" dirty="0"/>
              <a:t/>
            </a:r>
            <a:br>
              <a:rPr lang="en-US" sz="2400" dirty="0"/>
            </a:br>
            <a:r>
              <a:rPr lang="en-US" sz="2400" dirty="0"/>
              <a:t>o </a:t>
            </a:r>
            <a:r>
              <a:rPr lang="en-US" sz="2400" b="1" dirty="0"/>
              <a:t>Sharing the vision.</a:t>
            </a:r>
            <a:r>
              <a:rPr lang="en-US" sz="2400" dirty="0"/>
              <a:t/>
            </a:r>
            <a:br>
              <a:rPr lang="en-US" sz="2400" dirty="0"/>
            </a:br>
            <a:r>
              <a:rPr lang="en-US" sz="2400" dirty="0"/>
              <a:t>o </a:t>
            </a:r>
            <a:r>
              <a:rPr lang="en-US" sz="2400" b="1" dirty="0"/>
              <a:t>Engaging the team.</a:t>
            </a:r>
            <a:r>
              <a:rPr lang="en-US" sz="2400" dirty="0"/>
              <a:t/>
            </a:r>
            <a:br>
              <a:rPr lang="en-US" sz="2400" dirty="0"/>
            </a:br>
            <a:r>
              <a:rPr lang="en-US" sz="2400" dirty="0"/>
              <a:t>o </a:t>
            </a:r>
            <a:r>
              <a:rPr lang="en-US" sz="2400" b="1" dirty="0"/>
              <a:t>Developing capability.</a:t>
            </a:r>
            <a:r>
              <a:rPr lang="en-US" sz="2400" dirty="0"/>
              <a:t/>
            </a:r>
            <a:br>
              <a:rPr lang="en-US" sz="2400" dirty="0"/>
            </a:br>
            <a:r>
              <a:rPr lang="en-US" sz="2400" dirty="0"/>
              <a:t>o </a:t>
            </a:r>
            <a:r>
              <a:rPr lang="en-US" sz="2400" b="1" dirty="0"/>
              <a:t>Influencing for results.</a:t>
            </a:r>
          </a:p>
          <a:p>
            <a:pPr>
              <a:lnSpc>
                <a:spcPct val="100000"/>
              </a:lnSpc>
            </a:pPr>
            <a:r>
              <a:rPr lang="en-US" sz="2400" b="1" dirty="0"/>
              <a:t>Filed : </a:t>
            </a:r>
          </a:p>
          <a:p>
            <a:pPr>
              <a:lnSpc>
                <a:spcPct val="100000"/>
              </a:lnSpc>
            </a:pPr>
            <a:r>
              <a:rPr lang="en-US" sz="2400" b="1" dirty="0"/>
              <a:t>1) Certificates of attendance/completion.</a:t>
            </a:r>
          </a:p>
          <a:p>
            <a:pPr>
              <a:lnSpc>
                <a:spcPct val="100000"/>
              </a:lnSpc>
            </a:pPr>
            <a:r>
              <a:rPr lang="en-US" sz="2400" b="1" dirty="0"/>
              <a:t>2) HLP Action plan available.</a:t>
            </a:r>
          </a:p>
          <a:p>
            <a:pPr>
              <a:lnSpc>
                <a:spcPct val="100000"/>
              </a:lnSpc>
            </a:pPr>
            <a:r>
              <a:rPr lang="en-US" sz="2400" b="1" dirty="0"/>
              <a:t>3) Written feedback on team leader is available.</a:t>
            </a:r>
          </a:p>
          <a:p>
            <a:pPr>
              <a:lnSpc>
                <a:spcPct val="100000"/>
              </a:lnSpc>
            </a:pPr>
            <a:endParaRPr lang="en-US" sz="2400"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968569" y="1630017"/>
            <a:ext cx="4821551" cy="4492488"/>
          </a:xfrm>
          <a:prstGeom prst="rect">
            <a:avLst/>
          </a:prstGeo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324240852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80" y="804520"/>
            <a:ext cx="3530157" cy="1049235"/>
          </a:xfrm>
        </p:spPr>
        <p:txBody>
          <a:bodyPr vert="horz" lIns="91440" tIns="45720" rIns="91440" bIns="45720" rtlCol="0" anchor="t">
            <a:noAutofit/>
          </a:bodyPr>
          <a:lstStyle/>
          <a:p>
            <a:r>
              <a:rPr lang="en-US" b="1" dirty="0"/>
              <a:t>Communication</a:t>
            </a:r>
          </a:p>
        </p:txBody>
      </p:sp>
      <p:sp>
        <p:nvSpPr>
          <p:cNvPr id="3" name="Content Placeholder 2"/>
          <p:cNvSpPr>
            <a:spLocks noGrp="1"/>
          </p:cNvSpPr>
          <p:nvPr>
            <p:ph sz="half" idx="1"/>
          </p:nvPr>
        </p:nvSpPr>
        <p:spPr>
          <a:xfrm>
            <a:off x="198783" y="1364974"/>
            <a:ext cx="6838121" cy="5336952"/>
          </a:xfrm>
        </p:spPr>
        <p:txBody>
          <a:bodyPr vert="horz" lIns="91440" tIns="45720" rIns="91440" bIns="45720" rtlCol="0" anchor="t">
            <a:normAutofit fontScale="92500"/>
          </a:bodyPr>
          <a:lstStyle/>
          <a:p>
            <a:pPr>
              <a:lnSpc>
                <a:spcPct val="100000"/>
              </a:lnSpc>
            </a:pPr>
            <a:r>
              <a:rPr lang="en-US" sz="1300" dirty="0"/>
              <a:t/>
            </a:r>
            <a:br>
              <a:rPr lang="en-US" sz="1300" dirty="0"/>
            </a:br>
            <a:r>
              <a:rPr lang="en-US" sz="2400" dirty="0"/>
              <a:t>The pharmacy team is friendly, welcoming and sensitive to the need for privacy for different individuals seeking advice including respecting people’s values and beliefs.</a:t>
            </a:r>
          </a:p>
          <a:p>
            <a:pPr>
              <a:lnSpc>
                <a:spcPct val="100000"/>
              </a:lnSpc>
            </a:pPr>
            <a:r>
              <a:rPr lang="en-US" sz="2400" dirty="0"/>
              <a:t/>
            </a:r>
            <a:br>
              <a:rPr lang="en-US" sz="2400" dirty="0"/>
            </a:br>
            <a:r>
              <a:rPr lang="en-US" sz="2400" dirty="0"/>
              <a:t>The pharmacy team routinely explain who they are, wear a name badge and inform people about the information and/or services on offer.</a:t>
            </a:r>
            <a:br>
              <a:rPr lang="en-US" sz="2400" dirty="0"/>
            </a:br>
            <a:endParaRPr lang="en-US" sz="2400" dirty="0"/>
          </a:p>
          <a:p>
            <a:pPr>
              <a:lnSpc>
                <a:spcPct val="100000"/>
              </a:lnSpc>
            </a:pPr>
            <a:r>
              <a:rPr lang="en-US" sz="2400" dirty="0"/>
              <a:t>All pharmacy staff are able to provide brief health and wellbeing advice (2-3 minutes) and have an awareness that the person may need additional support for behavioral change.</a:t>
            </a:r>
            <a:br>
              <a:rPr lang="en-US" sz="2400" dirty="0"/>
            </a:br>
            <a:r>
              <a:rPr lang="en-US" sz="1300" dirty="0"/>
              <a:t/>
            </a:r>
            <a:br>
              <a:rPr lang="en-US" sz="1300" dirty="0"/>
            </a:br>
            <a:endParaRPr lang="en-US" sz="1300"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7036904" y="1853755"/>
            <a:ext cx="4821551" cy="3435355"/>
          </a:xfrm>
          <a:prstGeom prst="rect">
            <a:avLst/>
          </a:prstGeo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271581166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75211"/>
            <a:ext cx="8596668" cy="1055188"/>
          </a:xfrm>
        </p:spPr>
        <p:txBody>
          <a:bodyPr/>
          <a:lstStyle/>
          <a:p>
            <a:r>
              <a:rPr lang="en-GB" b="1" dirty="0"/>
              <a:t>What does this mean ?</a:t>
            </a:r>
          </a:p>
        </p:txBody>
      </p:sp>
      <p:sp>
        <p:nvSpPr>
          <p:cNvPr id="3" name="Content Placeholder 2"/>
          <p:cNvSpPr>
            <a:spLocks noGrp="1"/>
          </p:cNvSpPr>
          <p:nvPr>
            <p:ph idx="1"/>
          </p:nvPr>
        </p:nvSpPr>
        <p:spPr/>
        <p:txBody>
          <a:bodyPr>
            <a:normAutofit/>
          </a:bodyPr>
          <a:lstStyle/>
          <a:p>
            <a:r>
              <a:rPr lang="en-GB" sz="2400" dirty="0"/>
              <a:t>1) Staff are able to access and provide information on relevant health issues.</a:t>
            </a:r>
          </a:p>
          <a:p>
            <a:r>
              <a:rPr lang="en-GB" sz="2400" dirty="0"/>
              <a:t>2) Staff are able to signpost  sensitively and effectively – records in evidence.</a:t>
            </a:r>
          </a:p>
          <a:p>
            <a:r>
              <a:rPr lang="en-GB" sz="2400" dirty="0"/>
              <a:t>3) Staff have had appropriate training on dealing with difficult discussions on public Health issues – certificates of attendance available.</a:t>
            </a:r>
          </a:p>
        </p:txBody>
      </p:sp>
      <p:pic>
        <p:nvPicPr>
          <p:cNvPr id="4" name="Picture 2" descr="C:\Users\AHarker\Downloads\lpc.png"/>
          <p:cNvPicPr>
            <a:picLocks noChangeAspect="1" noChangeArrowheads="1"/>
          </p:cNvPicPr>
          <p:nvPr/>
        </p:nvPicPr>
        <p:blipFill>
          <a:blip r:embed="rId3"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182248123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049235"/>
          </a:xfrm>
        </p:spPr>
        <p:txBody>
          <a:bodyPr vert="horz" lIns="91440" tIns="45720" rIns="91440" bIns="45720" rtlCol="0" anchor="t">
            <a:normAutofit/>
          </a:bodyPr>
          <a:lstStyle/>
          <a:p>
            <a:r>
              <a:rPr lang="en-US" b="1" dirty="0"/>
              <a:t>Community Engagement</a:t>
            </a:r>
          </a:p>
        </p:txBody>
      </p:sp>
      <p:sp>
        <p:nvSpPr>
          <p:cNvPr id="3" name="Content Placeholder 2"/>
          <p:cNvSpPr>
            <a:spLocks noGrp="1"/>
          </p:cNvSpPr>
          <p:nvPr>
            <p:ph sz="half" idx="1"/>
          </p:nvPr>
        </p:nvSpPr>
        <p:spPr>
          <a:xfrm>
            <a:off x="198784" y="1431235"/>
            <a:ext cx="7288694" cy="4975251"/>
          </a:xfrm>
        </p:spPr>
        <p:txBody>
          <a:bodyPr vert="horz" lIns="91440" tIns="45720" rIns="91440" bIns="45720" rtlCol="0" anchor="t">
            <a:normAutofit fontScale="85000" lnSpcReduction="10000"/>
          </a:bodyPr>
          <a:lstStyle/>
          <a:p>
            <a:pPr>
              <a:lnSpc>
                <a:spcPct val="100000"/>
              </a:lnSpc>
            </a:pPr>
            <a:r>
              <a:rPr lang="en-US" sz="2000" dirty="0"/>
              <a:t>The pharmacy team actively works in collaboration with other community organizations (e.g. schools, care homes, local events, charities) to deliver pharmacy outreach and or services.</a:t>
            </a:r>
          </a:p>
          <a:p>
            <a:pPr>
              <a:lnSpc>
                <a:spcPct val="100000"/>
              </a:lnSpc>
            </a:pPr>
            <a:r>
              <a:rPr lang="en-US" sz="2000" dirty="0"/>
              <a:t/>
            </a:r>
            <a:br>
              <a:rPr lang="en-US" sz="2000" dirty="0"/>
            </a:br>
            <a:r>
              <a:rPr lang="en-US" sz="2000" dirty="0"/>
              <a:t>• The pharmacy team is aware of health and wellbeing resources available in the community to direct the public/patients to support groups, community exercise groups.</a:t>
            </a:r>
          </a:p>
          <a:p>
            <a:pPr>
              <a:lnSpc>
                <a:spcPct val="100000"/>
              </a:lnSpc>
            </a:pPr>
            <a:r>
              <a:rPr lang="en-US" sz="2000" dirty="0"/>
              <a:t/>
            </a:r>
            <a:br>
              <a:rPr lang="en-US" sz="2000" dirty="0"/>
            </a:br>
            <a:r>
              <a:rPr lang="en-US" sz="2000" dirty="0"/>
              <a:t>• The pharmacy encourages local charities and other providers to work with the pharmacy for delivery of key health messages/displays where appropriate.</a:t>
            </a:r>
          </a:p>
          <a:p>
            <a:pPr>
              <a:lnSpc>
                <a:spcPct val="100000"/>
              </a:lnSpc>
            </a:pPr>
            <a:r>
              <a:rPr lang="en-US" sz="2000" dirty="0"/>
              <a:t/>
            </a:r>
            <a:br>
              <a:rPr lang="en-US" sz="2000" dirty="0"/>
            </a:br>
            <a:r>
              <a:rPr lang="en-US" sz="2000" dirty="0"/>
              <a:t>• The pharmacy team is aware of appropriate health and social care providers in their community (e.g. specialist clinics, Health watch, Smoking Cessation, Drug and Alcohol Services, Health Trainer Service), or which Local Authorities could provide information about these services.</a:t>
            </a:r>
            <a:r>
              <a:rPr lang="en-US" sz="1000" dirty="0"/>
              <a:t/>
            </a:r>
            <a:br>
              <a:rPr lang="en-US" sz="1000" dirty="0"/>
            </a:br>
            <a:r>
              <a:rPr lang="en-US" sz="1000" dirty="0"/>
              <a:t/>
            </a:r>
            <a:br>
              <a:rPr lang="en-US" sz="1000" dirty="0"/>
            </a:br>
            <a:endParaRPr lang="en-US" sz="1000" dirty="0"/>
          </a:p>
        </p:txBody>
      </p:sp>
      <p:pic>
        <p:nvPicPr>
          <p:cNvPr id="5" name="Content Placeholder 4" descr="community-involvement.png"/>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7739009" y="2257367"/>
            <a:ext cx="4291425" cy="2967345"/>
          </a:xfrm>
          <a:prstGeom prst="rect">
            <a:avLst/>
          </a:prstGeo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371065332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31520"/>
            <a:ext cx="8596668" cy="1198880"/>
          </a:xfrm>
        </p:spPr>
        <p:txBody>
          <a:bodyPr/>
          <a:lstStyle/>
          <a:p>
            <a:r>
              <a:rPr lang="en-GB" b="1" dirty="0"/>
              <a:t>What does that mean ?</a:t>
            </a:r>
          </a:p>
        </p:txBody>
      </p:sp>
      <p:sp>
        <p:nvSpPr>
          <p:cNvPr id="3" name="Content Placeholder 2"/>
          <p:cNvSpPr>
            <a:spLocks noGrp="1"/>
          </p:cNvSpPr>
          <p:nvPr>
            <p:ph idx="1"/>
          </p:nvPr>
        </p:nvSpPr>
        <p:spPr/>
        <p:txBody>
          <a:bodyPr/>
          <a:lstStyle/>
          <a:p>
            <a:r>
              <a:rPr lang="en-GB" sz="2400" dirty="0"/>
              <a:t>1) Provides services to the community and documents these events.</a:t>
            </a:r>
          </a:p>
          <a:p>
            <a:r>
              <a:rPr lang="en-GB" sz="2400" dirty="0"/>
              <a:t>2) Invites  Local groups / charities to work within the pharmacy.- keeps records of events undertaken.</a:t>
            </a:r>
          </a:p>
          <a:p>
            <a:r>
              <a:rPr lang="en-GB" sz="2400" dirty="0"/>
              <a:t>3) The team is aware of what is available within the community and can sign post patients if needed.</a:t>
            </a:r>
          </a:p>
          <a:p>
            <a:endParaRPr lang="en-GB" sz="2400" dirty="0"/>
          </a:p>
          <a:p>
            <a:r>
              <a:rPr lang="en-GB" sz="2400" dirty="0"/>
              <a:t>All such work is photographed and documented.</a:t>
            </a:r>
          </a:p>
          <a:p>
            <a:endParaRPr lang="en-GB" dirty="0"/>
          </a:p>
        </p:txBody>
      </p:sp>
      <p:pic>
        <p:nvPicPr>
          <p:cNvPr id="4" name="Picture 2" descr="C:\Users\AHarker\Downloads\lpc.png"/>
          <p:cNvPicPr>
            <a:picLocks noChangeAspect="1" noChangeArrowheads="1"/>
          </p:cNvPicPr>
          <p:nvPr/>
        </p:nvPicPr>
        <p:blipFill>
          <a:blip r:embed="rId3"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412528207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80" y="804520"/>
            <a:ext cx="6444806" cy="1049235"/>
          </a:xfrm>
        </p:spPr>
        <p:txBody>
          <a:bodyPr vert="horz" lIns="91440" tIns="45720" rIns="91440" bIns="45720" rtlCol="0" anchor="t">
            <a:noAutofit/>
          </a:bodyPr>
          <a:lstStyle/>
          <a:p>
            <a:r>
              <a:rPr lang="en-US" b="1" dirty="0"/>
              <a:t>Commissioner Engagement</a:t>
            </a:r>
          </a:p>
        </p:txBody>
      </p:sp>
      <p:sp>
        <p:nvSpPr>
          <p:cNvPr id="3" name="Content Placeholder 2"/>
          <p:cNvSpPr>
            <a:spLocks noGrp="1"/>
          </p:cNvSpPr>
          <p:nvPr>
            <p:ph sz="half" idx="1"/>
          </p:nvPr>
        </p:nvSpPr>
        <p:spPr>
          <a:xfrm>
            <a:off x="1117081" y="2223511"/>
            <a:ext cx="6582432" cy="4336315"/>
          </a:xfrm>
        </p:spPr>
        <p:txBody>
          <a:bodyPr vert="horz" lIns="91440" tIns="45720" rIns="91440" bIns="45720" rtlCol="0" anchor="t">
            <a:normAutofit fontScale="85000" lnSpcReduction="20000"/>
          </a:bodyPr>
          <a:lstStyle/>
          <a:p>
            <a:pPr>
              <a:lnSpc>
                <a:spcPct val="100000"/>
              </a:lnSpc>
            </a:pPr>
            <a:r>
              <a:rPr lang="en-US" sz="2400" dirty="0"/>
              <a:t>The HLP lead is aware of the local commissioners for public health services, which may</a:t>
            </a:r>
            <a:br>
              <a:rPr lang="en-US" sz="2400" dirty="0"/>
            </a:br>
            <a:r>
              <a:rPr lang="en-US" sz="2400" dirty="0"/>
              <a:t>include Local Authority, NHS England, Clinical Commissioning Group, etc</a:t>
            </a:r>
            <a:r>
              <a:rPr lang="en-US" sz="2400" dirty="0" smtClean="0"/>
              <a:t>.</a:t>
            </a:r>
          </a:p>
          <a:p>
            <a:pPr>
              <a:lnSpc>
                <a:spcPct val="100000"/>
              </a:lnSpc>
            </a:pPr>
            <a:endParaRPr lang="en-US" sz="2400" dirty="0"/>
          </a:p>
          <a:p>
            <a:pPr>
              <a:lnSpc>
                <a:spcPct val="100000"/>
              </a:lnSpc>
            </a:pPr>
            <a:r>
              <a:rPr lang="en-US" sz="2400" dirty="0" smtClean="0"/>
              <a:t>The </a:t>
            </a:r>
            <a:r>
              <a:rPr lang="en-US" sz="2400" dirty="0"/>
              <a:t>pharmacy team is aware of the commissioner contacts if seeking to submit bids for public health services</a:t>
            </a:r>
          </a:p>
          <a:p>
            <a:pPr>
              <a:lnSpc>
                <a:spcPct val="100000"/>
              </a:lnSpc>
            </a:pPr>
            <a:endParaRPr lang="en-US" sz="2400" dirty="0"/>
          </a:p>
          <a:p>
            <a:pPr>
              <a:lnSpc>
                <a:spcPct val="100000"/>
              </a:lnSpc>
            </a:pPr>
            <a:r>
              <a:rPr lang="en-US" sz="2400" dirty="0"/>
              <a:t>Lists of commissioners available</a:t>
            </a:r>
            <a:r>
              <a:rPr lang="en-US" sz="2400" dirty="0" smtClean="0"/>
              <a:t>.</a:t>
            </a:r>
          </a:p>
          <a:p>
            <a:pPr>
              <a:lnSpc>
                <a:spcPct val="100000"/>
              </a:lnSpc>
            </a:pPr>
            <a:endParaRPr lang="en-US" sz="2400" dirty="0"/>
          </a:p>
          <a:p>
            <a:pPr>
              <a:lnSpc>
                <a:spcPct val="100000"/>
              </a:lnSpc>
            </a:pPr>
            <a:r>
              <a:rPr lang="en-US" sz="2400" dirty="0"/>
              <a:t>Any correspondence filed</a:t>
            </a:r>
            <a:r>
              <a:rPr lang="en-US" sz="2400" dirty="0" smtClean="0"/>
              <a:t>.</a:t>
            </a:r>
            <a:r>
              <a:rPr lang="en-US" sz="1700" dirty="0"/>
              <a:t/>
            </a:r>
            <a:br>
              <a:rPr lang="en-US" sz="1700" dirty="0"/>
            </a:br>
            <a:r>
              <a:rPr lang="en-US" sz="1700" dirty="0"/>
              <a:t/>
            </a:r>
            <a:br>
              <a:rPr lang="en-US" sz="1700" dirty="0"/>
            </a:br>
            <a:endParaRPr lang="en-US" sz="1700" dirty="0"/>
          </a:p>
        </p:txBody>
      </p:sp>
      <p:pic>
        <p:nvPicPr>
          <p:cNvPr id="5" name="Content Placeholder 4" descr="Good evening, Commissioner. How are you, how is madame and all the ..."/>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7699513" y="1853755"/>
            <a:ext cx="4225324" cy="3866172"/>
          </a:xfrm>
          <a:prstGeom prst="rect">
            <a:avLst/>
          </a:prstGeo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299069403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80" y="804520"/>
            <a:ext cx="6925254" cy="1049235"/>
          </a:xfrm>
        </p:spPr>
        <p:txBody>
          <a:bodyPr vert="horz" lIns="91440" tIns="45720" rIns="91440" bIns="45720" rtlCol="0" anchor="t">
            <a:noAutofit/>
          </a:bodyPr>
          <a:lstStyle/>
          <a:p>
            <a:r>
              <a:rPr lang="en-US" b="1" dirty="0"/>
              <a:t>Health promotion environment</a:t>
            </a:r>
          </a:p>
        </p:txBody>
      </p:sp>
      <p:sp>
        <p:nvSpPr>
          <p:cNvPr id="3" name="Content Placeholder 2"/>
          <p:cNvSpPr>
            <a:spLocks noGrp="1"/>
          </p:cNvSpPr>
          <p:nvPr>
            <p:ph sz="half" idx="1"/>
          </p:nvPr>
        </p:nvSpPr>
        <p:spPr>
          <a:xfrm>
            <a:off x="251792" y="2015732"/>
            <a:ext cx="8309112" cy="4610355"/>
          </a:xfrm>
        </p:spPr>
        <p:txBody>
          <a:bodyPr vert="horz" lIns="91440" tIns="45720" rIns="91440" bIns="45720" rtlCol="0" anchor="t">
            <a:normAutofit/>
          </a:bodyPr>
          <a:lstStyle/>
          <a:p>
            <a:pPr>
              <a:lnSpc>
                <a:spcPct val="100000"/>
              </a:lnSpc>
            </a:pPr>
            <a:r>
              <a:rPr lang="en-US" sz="2400" dirty="0"/>
              <a:t>It is clear to the public that free, confidential advice on their health and wellbeing can be accessed.</a:t>
            </a:r>
          </a:p>
          <a:p>
            <a:pPr>
              <a:lnSpc>
                <a:spcPct val="100000"/>
              </a:lnSpc>
            </a:pPr>
            <a:r>
              <a:rPr lang="en-US" sz="2400" dirty="0"/>
              <a:t/>
            </a:r>
            <a:br>
              <a:rPr lang="en-US" sz="2400" dirty="0"/>
            </a:br>
            <a:r>
              <a:rPr lang="en-US" sz="2400" dirty="0"/>
              <a:t>• The pharmacy has a dedicated </a:t>
            </a:r>
            <a:r>
              <a:rPr lang="en-US" sz="2400" b="1" dirty="0"/>
              <a:t>Health Promotion Zone</a:t>
            </a:r>
            <a:r>
              <a:rPr lang="en-US" sz="2400" dirty="0"/>
              <a:t>, that:</a:t>
            </a:r>
            <a:br>
              <a:rPr lang="en-US" sz="2400" dirty="0"/>
            </a:br>
            <a:r>
              <a:rPr lang="en-US" sz="2400" dirty="0"/>
              <a:t>o Is clearly marked and accessible,</a:t>
            </a:r>
            <a:br>
              <a:rPr lang="en-US" sz="2400" dirty="0"/>
            </a:br>
            <a:r>
              <a:rPr lang="en-US" sz="2400" dirty="0"/>
              <a:t>o Has a professional appearance and</a:t>
            </a:r>
            <a:br>
              <a:rPr lang="en-US" sz="2400" dirty="0"/>
            </a:br>
            <a:r>
              <a:rPr lang="en-US" sz="2400" dirty="0"/>
              <a:t>o Is appropriately equipped with up-to-date professional health and wellbeing information that meets the local public health needs.</a:t>
            </a:r>
            <a:br>
              <a:rPr lang="en-US" sz="2400" dirty="0"/>
            </a:br>
            <a:r>
              <a:rPr lang="en-US" sz="1900" dirty="0"/>
              <a:t/>
            </a:r>
            <a:br>
              <a:rPr lang="en-US" sz="1900" dirty="0"/>
            </a:br>
            <a:endParaRPr lang="en-US" sz="1900" dirty="0"/>
          </a:p>
        </p:txBody>
      </p:sp>
      <p:pic>
        <p:nvPicPr>
          <p:cNvPr id="5" name="Content Placeholder 4"/>
          <p:cNvPicPr>
            <a:picLocks noGrp="1" noChangeAspect="1"/>
          </p:cNvPicPr>
          <p:nvPr>
            <p:ph sz="half" idx="2"/>
          </p:nvPr>
        </p:nvPicPr>
        <p:blipFill rotWithShape="1">
          <a:blip r:embed="rId3" cstate="print">
            <a:extLst>
              <a:ext uri="{28A0092B-C50C-407E-A947-70E740481C1C}">
                <a14:useLocalDpi xmlns:a14="http://schemas.microsoft.com/office/drawing/2010/main" xmlns="" val="0"/>
              </a:ext>
            </a:extLst>
          </a:blip>
          <a:srcRect t="16091" r="1"/>
          <a:stretch/>
        </p:blipFill>
        <p:spPr>
          <a:xfrm>
            <a:off x="8701990" y="1586894"/>
            <a:ext cx="3141307" cy="4308287"/>
          </a:xfrm>
          <a:prstGeom prst="rect">
            <a:avLst/>
          </a:prstGeo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201581057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22960"/>
            <a:ext cx="8596668" cy="1107440"/>
          </a:xfrm>
        </p:spPr>
        <p:txBody>
          <a:bodyPr/>
          <a:lstStyle/>
          <a:p>
            <a:r>
              <a:rPr lang="en-GB" b="1" dirty="0"/>
              <a:t>What does this Mean ?</a:t>
            </a:r>
          </a:p>
        </p:txBody>
      </p:sp>
      <p:sp>
        <p:nvSpPr>
          <p:cNvPr id="3" name="Content Placeholder 2"/>
          <p:cNvSpPr>
            <a:spLocks noGrp="1"/>
          </p:cNvSpPr>
          <p:nvPr>
            <p:ph idx="1"/>
          </p:nvPr>
        </p:nvSpPr>
        <p:spPr/>
        <p:txBody>
          <a:bodyPr>
            <a:normAutofit fontScale="92500" lnSpcReduction="10000"/>
          </a:bodyPr>
          <a:lstStyle/>
          <a:p>
            <a:r>
              <a:rPr lang="en-GB" sz="2400" dirty="0"/>
              <a:t>1)  List of leaflets or promotional material used in the Health Promotion Zone</a:t>
            </a:r>
            <a:r>
              <a:rPr lang="en-GB" sz="2400" dirty="0" smtClean="0"/>
              <a:t>.</a:t>
            </a:r>
            <a:r>
              <a:rPr lang="en-GB" sz="2400" dirty="0"/>
              <a:t/>
            </a:r>
            <a:br>
              <a:rPr lang="en-GB" sz="2400" dirty="0"/>
            </a:br>
            <a:r>
              <a:rPr lang="en-GB" sz="2400" dirty="0"/>
              <a:t>2) Other formats for the health and wellbeing information may include: a touch-screen, plasma screen, books, DVDs, leaflets, promotional displays, demonstration models, etc.</a:t>
            </a:r>
            <a:br>
              <a:rPr lang="en-GB" sz="2400" dirty="0"/>
            </a:br>
            <a:r>
              <a:rPr lang="en-GB" sz="2400" dirty="0"/>
              <a:t>3)  Annual Community Pharmacy Patient Questionnaire (CPPQ) results and actions undertaken from review.</a:t>
            </a:r>
            <a:br>
              <a:rPr lang="en-GB" sz="2400" dirty="0"/>
            </a:br>
            <a:r>
              <a:rPr lang="en-GB" sz="2400" dirty="0"/>
              <a:t>4) Record of Health Promotion Zone being checked by a member of the pharmacy staff at least once monthly and restocked appropriately.</a:t>
            </a:r>
            <a:br>
              <a:rPr lang="en-GB" sz="2400" dirty="0"/>
            </a:br>
            <a:r>
              <a:rPr lang="en-GB" sz="2400" dirty="0"/>
              <a:t>5)  A local health and wellbeing notice board is in evidence.</a:t>
            </a:r>
            <a:r>
              <a:rPr lang="en-GB" dirty="0"/>
              <a:t/>
            </a:r>
            <a:br>
              <a:rPr lang="en-GB" dirty="0"/>
            </a:br>
            <a:r>
              <a:rPr lang="en-GB" dirty="0"/>
              <a:t/>
            </a:r>
            <a:br>
              <a:rPr lang="en-GB" dirty="0"/>
            </a:br>
            <a:endParaRPr lang="en-GB" dirty="0"/>
          </a:p>
        </p:txBody>
      </p:sp>
      <p:pic>
        <p:nvPicPr>
          <p:cNvPr id="4" name="Picture 2" descr="C:\Users\AHarker\Downloads\lpc.png"/>
          <p:cNvPicPr>
            <a:picLocks noChangeAspect="1" noChangeArrowheads="1"/>
          </p:cNvPicPr>
          <p:nvPr/>
        </p:nvPicPr>
        <p:blipFill>
          <a:blip r:embed="rId3"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81261996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80" y="804520"/>
            <a:ext cx="5550355" cy="1049235"/>
          </a:xfrm>
        </p:spPr>
        <p:txBody>
          <a:bodyPr vert="horz" lIns="91440" tIns="45720" rIns="91440" bIns="45720" rtlCol="0" anchor="t">
            <a:noAutofit/>
          </a:bodyPr>
          <a:lstStyle/>
          <a:p>
            <a:r>
              <a:rPr lang="en-US" b="1" dirty="0"/>
              <a:t>Data Collection and sustainability</a:t>
            </a:r>
          </a:p>
        </p:txBody>
      </p:sp>
      <p:sp>
        <p:nvSpPr>
          <p:cNvPr id="3" name="Content Placeholder 2"/>
          <p:cNvSpPr>
            <a:spLocks noGrp="1"/>
          </p:cNvSpPr>
          <p:nvPr>
            <p:ph sz="half" idx="1"/>
          </p:nvPr>
        </p:nvSpPr>
        <p:spPr>
          <a:xfrm>
            <a:off x="1451580" y="2015732"/>
            <a:ext cx="5550355" cy="4597103"/>
          </a:xfrm>
        </p:spPr>
        <p:txBody>
          <a:bodyPr vert="horz" lIns="91440" tIns="45720" rIns="91440" bIns="45720" rtlCol="0" anchor="t">
            <a:normAutofit lnSpcReduction="10000"/>
          </a:bodyPr>
          <a:lstStyle/>
          <a:p>
            <a:pPr>
              <a:lnSpc>
                <a:spcPct val="100000"/>
              </a:lnSpc>
            </a:pPr>
            <a:r>
              <a:rPr lang="en-US" sz="2400" dirty="0"/>
              <a:t>Procedures are in place to ensure emails are checked regularly and that they are appropriately secure. Internet access enabled for accessing locally and nationally recognized websites.</a:t>
            </a:r>
            <a:br>
              <a:rPr lang="en-US" sz="2400" dirty="0"/>
            </a:br>
            <a:r>
              <a:rPr lang="en-US" sz="2400" dirty="0"/>
              <a:t/>
            </a:r>
            <a:br>
              <a:rPr lang="en-US" sz="2400" dirty="0"/>
            </a:br>
            <a:r>
              <a:rPr lang="en-US" sz="2400" dirty="0"/>
              <a:t>The pharmacy contributes to a sustainable environment and this is reflected in the way they operate their business (e.g. using recyclable materials)</a:t>
            </a:r>
            <a:br>
              <a:rPr lang="en-US" sz="2400" dirty="0"/>
            </a:br>
            <a:r>
              <a:rPr lang="en-US" sz="1700" dirty="0"/>
              <a:t/>
            </a:r>
            <a:br>
              <a:rPr lang="en-US" sz="1700" dirty="0"/>
            </a:br>
            <a:endParaRPr lang="en-US" sz="1700" dirty="0"/>
          </a:p>
        </p:txBody>
      </p:sp>
      <p:pic>
        <p:nvPicPr>
          <p:cNvPr id="5" name="Content Placeholder 4"/>
          <p:cNvPicPr>
            <a:picLocks noGrp="1" noChangeAspect="1"/>
          </p:cNvPicPr>
          <p:nvPr>
            <p:ph sz="half" idx="2"/>
          </p:nvPr>
        </p:nvPicPr>
        <p:blipFill rotWithShape="1">
          <a:blip r:embed="rId3" cstate="print">
            <a:extLst>
              <a:ext uri="{28A0092B-C50C-407E-A947-70E740481C1C}">
                <a14:useLocalDpi xmlns:a14="http://schemas.microsoft.com/office/drawing/2010/main" xmlns="" val="0"/>
              </a:ext>
            </a:extLst>
          </a:blip>
          <a:srcRect l="10505" r="4896" b="-4"/>
          <a:stretch/>
        </p:blipFill>
        <p:spPr>
          <a:xfrm>
            <a:off x="8116373" y="2015732"/>
            <a:ext cx="2799103" cy="3866172"/>
          </a:xfrm>
          <a:prstGeom prst="rect">
            <a:avLst/>
          </a:prstGeo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353984106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18456"/>
            <a:ext cx="8596668" cy="1211943"/>
          </a:xfrm>
        </p:spPr>
        <p:txBody>
          <a:bodyPr/>
          <a:lstStyle/>
          <a:p>
            <a:r>
              <a:rPr lang="en-GB" b="1" dirty="0"/>
              <a:t>What does that Mean ?</a:t>
            </a:r>
          </a:p>
        </p:txBody>
      </p:sp>
      <p:sp>
        <p:nvSpPr>
          <p:cNvPr id="3" name="Content Placeholder 2"/>
          <p:cNvSpPr>
            <a:spLocks noGrp="1"/>
          </p:cNvSpPr>
          <p:nvPr>
            <p:ph idx="1"/>
          </p:nvPr>
        </p:nvSpPr>
        <p:spPr>
          <a:xfrm>
            <a:off x="685801" y="2142067"/>
            <a:ext cx="10131425" cy="4444263"/>
          </a:xfrm>
        </p:spPr>
        <p:txBody>
          <a:bodyPr>
            <a:normAutofit/>
          </a:bodyPr>
          <a:lstStyle/>
          <a:p>
            <a:pPr marL="457200" indent="-457200">
              <a:buAutoNum type="arabicParenR"/>
            </a:pPr>
            <a:r>
              <a:rPr lang="en-GB" sz="2400" dirty="0" smtClean="0"/>
              <a:t>IT </a:t>
            </a:r>
            <a:r>
              <a:rPr lang="en-GB" sz="2400" dirty="0"/>
              <a:t>system is accessible in the consultation room with access to </a:t>
            </a:r>
            <a:r>
              <a:rPr lang="en-GB" sz="2400" dirty="0" smtClean="0"/>
              <a:t>the internet.</a:t>
            </a:r>
          </a:p>
          <a:p>
            <a:pPr marL="457200" indent="-457200">
              <a:buAutoNum type="arabicParenR"/>
            </a:pPr>
            <a:r>
              <a:rPr lang="en-GB" sz="2400" dirty="0" smtClean="0"/>
              <a:t>Self-declaration </a:t>
            </a:r>
            <a:r>
              <a:rPr lang="en-GB" sz="2400" dirty="0"/>
              <a:t>of accessibility to internet (for data collection where applicable) and ability to print appropriate material</a:t>
            </a:r>
            <a:r>
              <a:rPr lang="en-GB" sz="2400" dirty="0" smtClean="0"/>
              <a:t>.</a:t>
            </a:r>
          </a:p>
          <a:p>
            <a:pPr marL="457200" indent="-457200">
              <a:buAutoNum type="arabicParenR"/>
            </a:pPr>
            <a:r>
              <a:rPr lang="en-GB" sz="2400" dirty="0" smtClean="0"/>
              <a:t>Information </a:t>
            </a:r>
            <a:r>
              <a:rPr lang="en-GB" sz="2400" dirty="0"/>
              <a:t>governance policy available in the </a:t>
            </a:r>
            <a:r>
              <a:rPr lang="en-GB" sz="2400" dirty="0" smtClean="0"/>
              <a:t>pharmacy.</a:t>
            </a:r>
          </a:p>
          <a:p>
            <a:pPr marL="457200" indent="-457200">
              <a:buAutoNum type="arabicParenR"/>
            </a:pPr>
            <a:r>
              <a:rPr lang="en-GB" sz="2400" dirty="0" smtClean="0"/>
              <a:t>Photographs </a:t>
            </a:r>
            <a:r>
              <a:rPr lang="en-GB" sz="2400" dirty="0"/>
              <a:t>available of activities to support recycling.</a:t>
            </a:r>
          </a:p>
          <a:p>
            <a:pPr>
              <a:buNone/>
            </a:pPr>
            <a:r>
              <a:rPr lang="en-GB" sz="2400" dirty="0"/>
              <a:t/>
            </a:r>
            <a:br>
              <a:rPr lang="en-GB" sz="2400" dirty="0"/>
            </a:br>
            <a:r>
              <a:rPr lang="en-GB" dirty="0"/>
              <a:t/>
            </a:r>
            <a:br>
              <a:rPr lang="en-GB" dirty="0"/>
            </a:br>
            <a:r>
              <a:rPr lang="en-GB" dirty="0"/>
              <a:t/>
            </a:r>
            <a:br>
              <a:rPr lang="en-GB" dirty="0"/>
            </a:br>
            <a:r>
              <a:rPr lang="en-GB" dirty="0"/>
              <a:t/>
            </a:r>
            <a:br>
              <a:rPr lang="en-GB" dirty="0"/>
            </a:br>
            <a:endParaRPr lang="en-GB" dirty="0"/>
          </a:p>
        </p:txBody>
      </p:sp>
      <p:pic>
        <p:nvPicPr>
          <p:cNvPr id="4" name="Picture 2" descr="C:\Users\AHarker\Downloads\lpc.png"/>
          <p:cNvPicPr>
            <a:picLocks noChangeAspect="1" noChangeArrowheads="1"/>
          </p:cNvPicPr>
          <p:nvPr/>
        </p:nvPicPr>
        <p:blipFill>
          <a:blip r:embed="rId3"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254012277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79714"/>
            <a:ext cx="8596668" cy="950686"/>
          </a:xfrm>
        </p:spPr>
        <p:txBody>
          <a:bodyPr/>
          <a:lstStyle/>
          <a:p>
            <a:r>
              <a:rPr lang="en-GB" b="1" dirty="0"/>
              <a:t>HLP Status </a:t>
            </a:r>
          </a:p>
        </p:txBody>
      </p:sp>
      <p:sp>
        <p:nvSpPr>
          <p:cNvPr id="3" name="Content Placeholder 2"/>
          <p:cNvSpPr>
            <a:spLocks noGrp="1"/>
          </p:cNvSpPr>
          <p:nvPr>
            <p:ph sz="half" idx="1"/>
          </p:nvPr>
        </p:nvSpPr>
        <p:spPr>
          <a:xfrm>
            <a:off x="838200" y="1815547"/>
            <a:ext cx="6291470" cy="5287618"/>
          </a:xfrm>
          <a:ln>
            <a:solidFill>
              <a:schemeClr val="bg1"/>
            </a:solidFill>
          </a:ln>
        </p:spPr>
        <p:txBody>
          <a:bodyPr>
            <a:normAutofit fontScale="55000" lnSpcReduction="20000"/>
          </a:bodyPr>
          <a:lstStyle/>
          <a:p>
            <a:r>
              <a:rPr lang="en-GB" sz="3600" dirty="0" smtClean="0">
                <a:solidFill>
                  <a:schemeClr val="tx1"/>
                </a:solidFill>
              </a:rPr>
              <a:t>In July 2016, the Pharmacy and Public Health Forum developed a new process for the implementation of level 1 HLPs.</a:t>
            </a:r>
          </a:p>
          <a:p>
            <a:r>
              <a:rPr lang="en-GB" sz="3600" dirty="0" smtClean="0">
                <a:solidFill>
                  <a:schemeClr val="tx1"/>
                </a:solidFill>
              </a:rPr>
              <a:t>This involved a move from a commissioner-led HLP accreditation system to a profession-led self-assessment process, based on clear quality criteria and underpinned by a proportionate quality assurance process (led by the Royal Society for Public Health (RSPH)). </a:t>
            </a:r>
          </a:p>
          <a:p>
            <a:r>
              <a:rPr lang="en-GB" sz="3600" dirty="0" smtClean="0">
                <a:solidFill>
                  <a:schemeClr val="tx1"/>
                </a:solidFill>
              </a:rPr>
              <a:t>Government impose New contract and announces as part of the quality criterion - points have been awarded for  achieving HLP status level 1. – compliance will be checked.</a:t>
            </a:r>
          </a:p>
          <a:p>
            <a:endParaRPr lang="en-GB" sz="3600" dirty="0">
              <a:solidFill>
                <a:schemeClr val="tx1"/>
              </a:solidFill>
            </a:endParaRPr>
          </a:p>
          <a:p>
            <a:pPr marL="0" indent="0">
              <a:buNone/>
            </a:pPr>
            <a:r>
              <a:rPr lang="en-GB" dirty="0">
                <a:solidFill>
                  <a:schemeClr val="tx1"/>
                </a:solidFill>
              </a:rPr>
              <a:t> </a:t>
            </a:r>
            <a:br>
              <a:rPr lang="en-GB" dirty="0">
                <a:solidFill>
                  <a:schemeClr val="tx1"/>
                </a:solidFill>
              </a:rPr>
            </a:br>
            <a:endParaRPr lang="en-GB" dirty="0">
              <a:solidFill>
                <a:schemeClr val="tx1"/>
              </a:solidFill>
            </a:endParaRPr>
          </a:p>
        </p:txBody>
      </p:sp>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7328452" y="609601"/>
            <a:ext cx="4025347" cy="2307060"/>
          </a:xfrm>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28452" y="3405809"/>
            <a:ext cx="4025347" cy="2875721"/>
          </a:xfrm>
          <a:prstGeom prst="rect">
            <a:avLst/>
          </a:prstGeom>
        </p:spPr>
      </p:pic>
      <p:pic>
        <p:nvPicPr>
          <p:cNvPr id="9" name="Picture 2" descr="C:\Users\AHarker\Downloads\lpc.png"/>
          <p:cNvPicPr>
            <a:picLocks noChangeAspect="1" noChangeArrowheads="1"/>
          </p:cNvPicPr>
          <p:nvPr/>
        </p:nvPicPr>
        <p:blipFill>
          <a:blip r:embed="rId5"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371508494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80" y="953589"/>
            <a:ext cx="3530157" cy="900166"/>
          </a:xfrm>
        </p:spPr>
        <p:txBody>
          <a:bodyPr vert="horz" lIns="91440" tIns="45720" rIns="91440" bIns="45720" rtlCol="0" anchor="t">
            <a:normAutofit/>
          </a:bodyPr>
          <a:lstStyle/>
          <a:p>
            <a:r>
              <a:rPr lang="en-US" b="1" dirty="0"/>
              <a:t>What next ?</a:t>
            </a:r>
          </a:p>
        </p:txBody>
      </p:sp>
      <p:sp>
        <p:nvSpPr>
          <p:cNvPr id="3" name="Content Placeholder 2"/>
          <p:cNvSpPr>
            <a:spLocks noGrp="1"/>
          </p:cNvSpPr>
          <p:nvPr>
            <p:ph sz="half" idx="1"/>
          </p:nvPr>
        </p:nvSpPr>
        <p:spPr>
          <a:xfrm>
            <a:off x="318053" y="2015732"/>
            <a:ext cx="6228522" cy="4703120"/>
          </a:xfrm>
        </p:spPr>
        <p:txBody>
          <a:bodyPr vert="horz" lIns="91440" tIns="45720" rIns="91440" bIns="45720" rtlCol="0" anchor="t">
            <a:normAutofit/>
          </a:bodyPr>
          <a:lstStyle/>
          <a:p>
            <a:r>
              <a:rPr lang="en-US" sz="2400" dirty="0">
                <a:solidFill>
                  <a:schemeClr val="tx1"/>
                </a:solidFill>
              </a:rPr>
              <a:t>Work through the sections of the PHE document in preparation for self assessment.</a:t>
            </a:r>
          </a:p>
          <a:p>
            <a:r>
              <a:rPr lang="en-US" sz="2400" dirty="0">
                <a:solidFill>
                  <a:schemeClr val="tx1"/>
                </a:solidFill>
              </a:rPr>
              <a:t>Set up a HLP Portfolio file.</a:t>
            </a:r>
          </a:p>
          <a:p>
            <a:r>
              <a:rPr lang="en-US" sz="2400" b="1" u="sng" dirty="0">
                <a:solidFill>
                  <a:schemeClr val="tx1"/>
                </a:solidFill>
              </a:rPr>
              <a:t>Support materials available :</a:t>
            </a:r>
          </a:p>
          <a:p>
            <a:r>
              <a:rPr lang="en-US" sz="2400" dirty="0">
                <a:solidFill>
                  <a:schemeClr val="tx1"/>
                </a:solidFill>
              </a:rPr>
              <a:t>LPC website has materials available to support</a:t>
            </a:r>
            <a:r>
              <a:rPr lang="en-US" sz="2400" dirty="0" smtClean="0">
                <a:solidFill>
                  <a:schemeClr val="tx1"/>
                </a:solidFill>
              </a:rPr>
              <a:t>.-Work to be done!</a:t>
            </a:r>
            <a:endParaRPr lang="en-US" sz="2400" dirty="0">
              <a:solidFill>
                <a:schemeClr val="tx1"/>
              </a:solidFill>
            </a:endParaRPr>
          </a:p>
          <a:p>
            <a:r>
              <a:rPr lang="en-US" sz="2400" dirty="0">
                <a:solidFill>
                  <a:schemeClr val="tx1"/>
                </a:solidFill>
              </a:rPr>
              <a:t>PSNC has documents to support.</a:t>
            </a:r>
          </a:p>
          <a:p>
            <a:r>
              <a:rPr lang="en-US" sz="2400" dirty="0">
                <a:solidFill>
                  <a:schemeClr val="tx1"/>
                </a:solidFill>
              </a:rPr>
              <a:t>LPC support events and Training courses to be </a:t>
            </a:r>
            <a:r>
              <a:rPr lang="en-US" sz="2400" dirty="0" smtClean="0">
                <a:solidFill>
                  <a:schemeClr val="tx1"/>
                </a:solidFill>
              </a:rPr>
              <a:t>announced-depending on need</a:t>
            </a:r>
            <a:endParaRPr lang="en-US" dirty="0">
              <a:solidFill>
                <a:schemeClr val="tx1"/>
              </a:solidFill>
            </a:endParaRPr>
          </a:p>
          <a:p>
            <a:endParaRPr lang="en-US" dirty="0"/>
          </a:p>
        </p:txBody>
      </p:sp>
      <p:pic>
        <p:nvPicPr>
          <p:cNvPr id="5" name="Content Placeholder 4" descr="So what next?"/>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947798" y="1853755"/>
            <a:ext cx="4995862" cy="4027259"/>
          </a:xfrm>
          <a:prstGeom prst="rect">
            <a:avLst/>
          </a:prstGeo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95447483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36469"/>
            <a:ext cx="8596668" cy="793930"/>
          </a:xfrm>
        </p:spPr>
        <p:txBody>
          <a:bodyPr/>
          <a:lstStyle/>
          <a:p>
            <a:r>
              <a:rPr lang="en-GB" b="1" dirty="0"/>
              <a:t>And </a:t>
            </a:r>
            <a:r>
              <a:rPr lang="en-GB" b="1" dirty="0" smtClean="0"/>
              <a:t>finally...... </a:t>
            </a:r>
            <a:endParaRPr lang="en-GB" b="1" dirty="0"/>
          </a:p>
        </p:txBody>
      </p:sp>
      <p:sp>
        <p:nvSpPr>
          <p:cNvPr id="3" name="Content Placeholder 2"/>
          <p:cNvSpPr>
            <a:spLocks noGrp="1"/>
          </p:cNvSpPr>
          <p:nvPr>
            <p:ph sz="half" idx="1"/>
          </p:nvPr>
        </p:nvSpPr>
        <p:spPr>
          <a:xfrm>
            <a:off x="685801" y="1630017"/>
            <a:ext cx="6916781" cy="4161184"/>
          </a:xfrm>
        </p:spPr>
        <p:txBody>
          <a:bodyPr>
            <a:normAutofit/>
          </a:bodyPr>
          <a:lstStyle/>
          <a:p>
            <a:pPr>
              <a:buNone/>
            </a:pPr>
            <a:endParaRPr lang="en-GB" sz="2800" b="1" dirty="0" smtClean="0"/>
          </a:p>
          <a:p>
            <a:pPr>
              <a:buNone/>
            </a:pPr>
            <a:r>
              <a:rPr lang="en-GB" sz="2800" b="1" dirty="0" smtClean="0"/>
              <a:t> </a:t>
            </a:r>
            <a:r>
              <a:rPr lang="en-GB" sz="2800" dirty="0" smtClean="0"/>
              <a:t>There </a:t>
            </a:r>
            <a:r>
              <a:rPr lang="en-GB" sz="2800" dirty="0"/>
              <a:t>are two review points during the year,.</a:t>
            </a:r>
          </a:p>
          <a:p>
            <a:r>
              <a:rPr lang="en-GB" sz="2800" dirty="0"/>
              <a:t>These are:</a:t>
            </a:r>
          </a:p>
          <a:p>
            <a:r>
              <a:rPr lang="en-GB" sz="2800" dirty="0"/>
              <a:t>Friday 28th April 2017; and</a:t>
            </a:r>
          </a:p>
          <a:p>
            <a:r>
              <a:rPr lang="en-GB" sz="2800" dirty="0"/>
              <a:t>Friday 24th November 2017</a:t>
            </a:r>
          </a:p>
          <a:p>
            <a:endParaRPr lang="en-GB" sz="2800" dirty="0"/>
          </a:p>
        </p:txBody>
      </p:sp>
      <p:pic>
        <p:nvPicPr>
          <p:cNvPr id="8" name="Picture 2" descr="C:\Users\AHarker\Downloads\lpc.png"/>
          <p:cNvPicPr>
            <a:picLocks noChangeAspect="1" noChangeArrowheads="1"/>
          </p:cNvPicPr>
          <p:nvPr/>
        </p:nvPicPr>
        <p:blipFill>
          <a:blip r:embed="rId3" cstate="print"/>
          <a:srcRect/>
          <a:stretch>
            <a:fillRect/>
          </a:stretch>
        </p:blipFill>
        <p:spPr bwMode="auto">
          <a:xfrm>
            <a:off x="161489" y="182880"/>
            <a:ext cx="2803780" cy="546499"/>
          </a:xfrm>
          <a:prstGeom prst="rect">
            <a:avLst/>
          </a:prstGeom>
          <a:noFill/>
        </p:spPr>
      </p:pic>
      <p:sp>
        <p:nvSpPr>
          <p:cNvPr id="9" name="Content Placeholder 8"/>
          <p:cNvSpPr>
            <a:spLocks noGrp="1"/>
          </p:cNvSpPr>
          <p:nvPr>
            <p:ph sz="half" idx="2"/>
          </p:nvPr>
        </p:nvSpPr>
        <p:spPr/>
        <p:txBody>
          <a:bodyPr/>
          <a:lstStyle/>
          <a:p>
            <a:endParaRPr lang="en-US" dirty="0"/>
          </a:p>
        </p:txBody>
      </p:sp>
    </p:spTree>
    <p:extLst>
      <p:ext uri="{BB962C8B-B14F-4D97-AF65-F5344CB8AC3E}">
        <p14:creationId xmlns:p14="http://schemas.microsoft.com/office/powerpoint/2010/main" xmlns="" val="371046095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084881"/>
            <a:ext cx="10131425" cy="980986"/>
          </a:xfrm>
        </p:spPr>
        <p:txBody>
          <a:bodyPr>
            <a:normAutofit fontScale="90000"/>
          </a:bodyPr>
          <a:lstStyle/>
          <a:p>
            <a:r>
              <a:rPr lang="en-GB" sz="4000" b="1" dirty="0"/>
              <a:t>There are various routes by which people can become a Dementia Friend:</a:t>
            </a:r>
            <a:r>
              <a:rPr lang="en-GB" dirty="0"/>
              <a:t/>
            </a:r>
            <a:br>
              <a:rPr lang="en-GB" dirty="0"/>
            </a:br>
            <a:endParaRPr lang="en-GB" dirty="0"/>
          </a:p>
        </p:txBody>
      </p:sp>
      <p:sp>
        <p:nvSpPr>
          <p:cNvPr id="3" name="Content Placeholder 2"/>
          <p:cNvSpPr>
            <a:spLocks noGrp="1"/>
          </p:cNvSpPr>
          <p:nvPr>
            <p:ph sz="half" idx="1"/>
          </p:nvPr>
        </p:nvSpPr>
        <p:spPr/>
        <p:txBody>
          <a:bodyPr>
            <a:normAutofit lnSpcReduction="10000"/>
          </a:bodyPr>
          <a:lstStyle/>
          <a:p>
            <a:r>
              <a:rPr lang="en-GB" sz="2600" b="1" dirty="0"/>
              <a:t>For organisations</a:t>
            </a:r>
            <a:endParaRPr lang="en-GB" sz="2600" dirty="0"/>
          </a:p>
          <a:p>
            <a:r>
              <a:rPr lang="en-GB" dirty="0"/>
              <a:t>watch a minimum of two short online videos via your online code (</a:t>
            </a:r>
            <a:r>
              <a:rPr lang="en-GB" dirty="0">
                <a:hlinkClick r:id="rId2"/>
              </a:rPr>
              <a:t>register your organisation</a:t>
            </a:r>
            <a:r>
              <a:rPr lang="en-GB" dirty="0"/>
              <a:t> to receive the online code); or</a:t>
            </a:r>
          </a:p>
          <a:p>
            <a:r>
              <a:rPr lang="en-GB" dirty="0"/>
              <a:t>attend a face-to-face Dementia Friends Information Session (to request a session for your pharmacy team please email </a:t>
            </a:r>
            <a:r>
              <a:rPr lang="en-GB" dirty="0">
                <a:hlinkClick r:id="rId3"/>
              </a:rPr>
              <a:t>DFOrgs@alzheimers.org.uk</a:t>
            </a:r>
            <a:r>
              <a:rPr lang="en-GB" dirty="0"/>
              <a:t>).</a:t>
            </a:r>
          </a:p>
          <a:p>
            <a:r>
              <a:rPr lang="en-GB" dirty="0"/>
              <a:t> </a:t>
            </a:r>
          </a:p>
        </p:txBody>
      </p:sp>
      <p:sp>
        <p:nvSpPr>
          <p:cNvPr id="4" name="Content Placeholder 3"/>
          <p:cNvSpPr>
            <a:spLocks noGrp="1"/>
          </p:cNvSpPr>
          <p:nvPr>
            <p:ph sz="half" idx="2"/>
          </p:nvPr>
        </p:nvSpPr>
        <p:spPr/>
        <p:txBody>
          <a:bodyPr>
            <a:normAutofit lnSpcReduction="10000"/>
          </a:bodyPr>
          <a:lstStyle/>
          <a:p>
            <a:r>
              <a:rPr lang="en-GB" sz="2600" b="1" dirty="0"/>
              <a:t>For individuals</a:t>
            </a:r>
            <a:endParaRPr lang="en-GB" sz="2600" dirty="0"/>
          </a:p>
          <a:p>
            <a:r>
              <a:rPr lang="en-GB" dirty="0"/>
              <a:t>watch a short </a:t>
            </a:r>
            <a:r>
              <a:rPr lang="en-GB" dirty="0">
                <a:hlinkClick r:id="rId4"/>
              </a:rPr>
              <a:t>online video</a:t>
            </a:r>
            <a:r>
              <a:rPr lang="en-GB" dirty="0"/>
              <a:t>; or</a:t>
            </a:r>
          </a:p>
          <a:p>
            <a:r>
              <a:rPr lang="en-GB" dirty="0"/>
              <a:t>attend a face-to-face </a:t>
            </a:r>
            <a:r>
              <a:rPr lang="en-GB" dirty="0">
                <a:hlinkClick r:id="rId5"/>
              </a:rPr>
              <a:t>Dementia Friends Information Session</a:t>
            </a:r>
            <a:r>
              <a:rPr lang="en-GB" dirty="0"/>
              <a:t>.</a:t>
            </a:r>
          </a:p>
          <a:p>
            <a:r>
              <a:rPr lang="en-GB" dirty="0"/>
              <a:t>The Alzheimer’s Society would prefer a pharmacy to register with Dementia Friends through the ‘organisation route’; however, many pharmacy staff including locums, may already have become Dementia Friends through the ‘individual route’. </a:t>
            </a:r>
          </a:p>
          <a:p>
            <a:endParaRPr lang="en-GB" dirty="0"/>
          </a:p>
        </p:txBody>
      </p:sp>
      <p:pic>
        <p:nvPicPr>
          <p:cNvPr id="5" name="Picture 2" descr="C:\Users\AHarker\Downloads\lpc.png"/>
          <p:cNvPicPr>
            <a:picLocks noChangeAspect="1" noChangeArrowheads="1"/>
          </p:cNvPicPr>
          <p:nvPr/>
        </p:nvPicPr>
        <p:blipFill>
          <a:blip r:embed="rId6"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202695151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487412038"/>
              </p:ext>
            </p:extLst>
          </p:nvPr>
        </p:nvGraphicFramePr>
        <p:xfrm>
          <a:off x="240214" y="201014"/>
          <a:ext cx="10971126" cy="5838056"/>
        </p:xfrm>
        <a:graphic>
          <a:graphicData uri="http://schemas.openxmlformats.org/drawingml/2006/table">
            <a:tbl>
              <a:tblPr/>
              <a:tblGrid>
                <a:gridCol w="1499295">
                  <a:extLst>
                    <a:ext uri="{9D8B030D-6E8A-4147-A177-3AD203B41FA5}">
                      <a16:colId xmlns:a16="http://schemas.microsoft.com/office/drawing/2014/main" xmlns="" val="1443477133"/>
                    </a:ext>
                  </a:extLst>
                </a:gridCol>
                <a:gridCol w="4754770">
                  <a:extLst>
                    <a:ext uri="{9D8B030D-6E8A-4147-A177-3AD203B41FA5}">
                      <a16:colId xmlns:a16="http://schemas.microsoft.com/office/drawing/2014/main" xmlns="" val="1304215533"/>
                    </a:ext>
                  </a:extLst>
                </a:gridCol>
                <a:gridCol w="2398276">
                  <a:extLst>
                    <a:ext uri="{9D8B030D-6E8A-4147-A177-3AD203B41FA5}">
                      <a16:colId xmlns:a16="http://schemas.microsoft.com/office/drawing/2014/main" xmlns="" val="1503199607"/>
                    </a:ext>
                  </a:extLst>
                </a:gridCol>
                <a:gridCol w="2255267">
                  <a:extLst>
                    <a:ext uri="{9D8B030D-6E8A-4147-A177-3AD203B41FA5}">
                      <a16:colId xmlns:a16="http://schemas.microsoft.com/office/drawing/2014/main" xmlns="" val="1122642053"/>
                    </a:ext>
                  </a:extLst>
                </a:gridCol>
                <a:gridCol w="63518">
                  <a:extLst>
                    <a:ext uri="{9D8B030D-6E8A-4147-A177-3AD203B41FA5}">
                      <a16:colId xmlns:a16="http://schemas.microsoft.com/office/drawing/2014/main" xmlns="" val="2049055029"/>
                    </a:ext>
                  </a:extLst>
                </a:gridCol>
              </a:tblGrid>
              <a:tr h="686593">
                <a:tc>
                  <a:txBody>
                    <a:bodyPr/>
                    <a:lstStyle/>
                    <a:p>
                      <a:pPr algn="l"/>
                      <a:r>
                        <a:rPr lang="en-GB" sz="1400" b="1" dirty="0"/>
                        <a:t>Domain</a:t>
                      </a:r>
                      <a:endParaRPr lang="en-GB" sz="1400" dirty="0"/>
                    </a:p>
                  </a:txBody>
                  <a:tcPr marL="19059" marR="19059" marT="9529" marB="9529" anchor="ctr">
                    <a:lnL>
                      <a:noFill/>
                    </a:lnL>
                    <a:lnR>
                      <a:noFill/>
                    </a:lnR>
                    <a:lnT>
                      <a:noFill/>
                    </a:lnT>
                    <a:lnB>
                      <a:noFill/>
                    </a:lnB>
                  </a:tcPr>
                </a:tc>
                <a:tc>
                  <a:txBody>
                    <a:bodyPr/>
                    <a:lstStyle/>
                    <a:p>
                      <a:pPr algn="l"/>
                      <a:r>
                        <a:rPr lang="en-GB" sz="1400" b="1" dirty="0"/>
                        <a:t>Criteria</a:t>
                      </a:r>
                      <a:endParaRPr lang="en-GB" sz="1400" dirty="0"/>
                    </a:p>
                  </a:txBody>
                  <a:tcPr marL="19059" marR="19059" marT="9529" marB="9529" anchor="ctr">
                    <a:lnL>
                      <a:noFill/>
                    </a:lnL>
                    <a:lnR>
                      <a:noFill/>
                    </a:lnR>
                    <a:lnT>
                      <a:noFill/>
                    </a:lnT>
                    <a:lnB>
                      <a:noFill/>
                    </a:lnB>
                  </a:tcPr>
                </a:tc>
                <a:tc>
                  <a:txBody>
                    <a:bodyPr/>
                    <a:lstStyle/>
                    <a:p>
                      <a:pPr algn="ctr"/>
                      <a:r>
                        <a:rPr lang="en-GB" sz="1400" b="1" dirty="0"/>
                        <a:t>Number of review points at which it can be claimed</a:t>
                      </a:r>
                      <a:endParaRPr lang="en-GB" sz="1400" dirty="0"/>
                    </a:p>
                  </a:txBody>
                  <a:tcPr marL="19059" marR="19059" marT="9529" marB="9529" anchor="ctr">
                    <a:lnL>
                      <a:noFill/>
                    </a:lnL>
                    <a:lnR>
                      <a:noFill/>
                    </a:lnR>
                    <a:lnT>
                      <a:noFill/>
                    </a:lnT>
                    <a:lnB>
                      <a:noFill/>
                    </a:lnB>
                  </a:tcPr>
                </a:tc>
                <a:tc>
                  <a:txBody>
                    <a:bodyPr/>
                    <a:lstStyle/>
                    <a:p>
                      <a:pPr algn="ctr"/>
                      <a:r>
                        <a:rPr lang="en-GB" sz="1400" b="1" dirty="0"/>
                        <a:t>Points at any one review point</a:t>
                      </a:r>
                      <a:endParaRPr lang="en-GB" sz="1400" dirty="0"/>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1544575535"/>
                  </a:ext>
                </a:extLst>
              </a:tr>
              <a:tr h="1004393">
                <a:tc>
                  <a:txBody>
                    <a:bodyPr/>
                    <a:lstStyle/>
                    <a:p>
                      <a:pPr algn="l"/>
                      <a:r>
                        <a:rPr lang="en-GB" sz="1400" dirty="0"/>
                        <a:t>Patient Safety</a:t>
                      </a:r>
                    </a:p>
                  </a:txBody>
                  <a:tcPr marL="19059" marR="19059" marT="9529" marB="9529" anchor="ctr">
                    <a:lnL>
                      <a:noFill/>
                    </a:lnL>
                    <a:lnR>
                      <a:noFill/>
                    </a:lnR>
                    <a:lnT>
                      <a:noFill/>
                    </a:lnT>
                    <a:lnB>
                      <a:noFill/>
                    </a:lnB>
                  </a:tcPr>
                </a:tc>
                <a:tc>
                  <a:txBody>
                    <a:bodyPr/>
                    <a:lstStyle/>
                    <a:p>
                      <a:pPr algn="l"/>
                      <a:r>
                        <a:rPr lang="en-GB" sz="1400" dirty="0"/>
                        <a:t>Production of a written report that demonstrates evidence of analysis, learning and action taken in response to near misses and patient safety incidents, including implementation of national patient safety alerts and having shared learning</a:t>
                      </a:r>
                    </a:p>
                  </a:txBody>
                  <a:tcPr marL="19059" marR="19059" marT="9529" marB="9529" anchor="ctr">
                    <a:lnL>
                      <a:noFill/>
                    </a:lnL>
                    <a:lnR>
                      <a:noFill/>
                    </a:lnR>
                    <a:lnT>
                      <a:noFill/>
                    </a:lnT>
                    <a:lnB>
                      <a:noFill/>
                    </a:lnB>
                  </a:tcPr>
                </a:tc>
                <a:tc>
                  <a:txBody>
                    <a:bodyPr/>
                    <a:lstStyle/>
                    <a:p>
                      <a:pPr algn="ctr"/>
                      <a:r>
                        <a:rPr lang="en-GB" sz="1400" dirty="0"/>
                        <a:t>One</a:t>
                      </a:r>
                    </a:p>
                  </a:txBody>
                  <a:tcPr marL="19059" marR="19059" marT="9529" marB="9529" anchor="ctr">
                    <a:lnL>
                      <a:noFill/>
                    </a:lnL>
                    <a:lnR>
                      <a:noFill/>
                    </a:lnR>
                    <a:lnT>
                      <a:noFill/>
                    </a:lnT>
                    <a:lnB>
                      <a:noFill/>
                    </a:lnB>
                  </a:tcPr>
                </a:tc>
                <a:tc>
                  <a:txBody>
                    <a:bodyPr/>
                    <a:lstStyle/>
                    <a:p>
                      <a:pPr algn="ctr"/>
                      <a:r>
                        <a:rPr lang="en-GB" sz="1400" dirty="0"/>
                        <a:t>20</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2986415865"/>
                  </a:ext>
                </a:extLst>
              </a:tr>
              <a:tr h="649902">
                <a:tc>
                  <a:txBody>
                    <a:bodyPr/>
                    <a:lstStyle/>
                    <a:p>
                      <a:pPr algn="l"/>
                      <a:r>
                        <a:rPr lang="en-GB" sz="1400" dirty="0"/>
                        <a:t>Patient Safety</a:t>
                      </a:r>
                    </a:p>
                  </a:txBody>
                  <a:tcPr marL="19059" marR="19059" marT="9529" marB="9529" anchor="ctr">
                    <a:lnL>
                      <a:noFill/>
                    </a:lnL>
                    <a:lnR>
                      <a:noFill/>
                    </a:lnR>
                    <a:lnT>
                      <a:noFill/>
                    </a:lnT>
                    <a:lnB>
                      <a:noFill/>
                    </a:lnB>
                  </a:tcPr>
                </a:tc>
                <a:tc>
                  <a:txBody>
                    <a:bodyPr/>
                    <a:lstStyle/>
                    <a:p>
                      <a:pPr algn="l"/>
                      <a:r>
                        <a:rPr lang="en-GB" sz="1400" dirty="0"/>
                        <a:t>80% of registered pharmacy professionals have achieved level 2 safeguarding status for children and vulnerable adults within the last two years</a:t>
                      </a:r>
                    </a:p>
                  </a:txBody>
                  <a:tcPr marL="19059" marR="19059" marT="9529" marB="9529" anchor="ctr">
                    <a:lnL>
                      <a:noFill/>
                    </a:lnL>
                    <a:lnR>
                      <a:noFill/>
                    </a:lnR>
                    <a:lnT>
                      <a:noFill/>
                    </a:lnT>
                    <a:lnB>
                      <a:noFill/>
                    </a:lnB>
                  </a:tcPr>
                </a:tc>
                <a:tc>
                  <a:txBody>
                    <a:bodyPr/>
                    <a:lstStyle/>
                    <a:p>
                      <a:pPr algn="ctr"/>
                      <a:r>
                        <a:rPr lang="en-GB" sz="1400" dirty="0"/>
                        <a:t>Two</a:t>
                      </a:r>
                    </a:p>
                  </a:txBody>
                  <a:tcPr marL="19059" marR="19059" marT="9529" marB="9529" anchor="ctr">
                    <a:lnL>
                      <a:noFill/>
                    </a:lnL>
                    <a:lnR>
                      <a:noFill/>
                    </a:lnR>
                    <a:lnT>
                      <a:noFill/>
                    </a:lnT>
                    <a:lnB>
                      <a:noFill/>
                    </a:lnB>
                  </a:tcPr>
                </a:tc>
                <a:tc>
                  <a:txBody>
                    <a:bodyPr/>
                    <a:lstStyle/>
                    <a:p>
                      <a:pPr algn="ctr"/>
                      <a:r>
                        <a:rPr lang="en-GB" sz="1400" dirty="0"/>
                        <a:t>5</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2365563666"/>
                  </a:ext>
                </a:extLst>
              </a:tr>
              <a:tr h="608570">
                <a:tc>
                  <a:txBody>
                    <a:bodyPr/>
                    <a:lstStyle/>
                    <a:p>
                      <a:pPr algn="l"/>
                      <a:r>
                        <a:rPr lang="en-GB" sz="1400" dirty="0"/>
                        <a:t>Patient Experience</a:t>
                      </a:r>
                    </a:p>
                  </a:txBody>
                  <a:tcPr marL="19059" marR="19059" marT="9529" marB="9529" anchor="ctr">
                    <a:lnL>
                      <a:noFill/>
                    </a:lnL>
                    <a:lnR>
                      <a:noFill/>
                    </a:lnR>
                    <a:lnT>
                      <a:noFill/>
                    </a:lnT>
                    <a:lnB>
                      <a:noFill/>
                    </a:lnB>
                  </a:tcPr>
                </a:tc>
                <a:tc>
                  <a:txBody>
                    <a:bodyPr/>
                    <a:lstStyle/>
                    <a:p>
                      <a:pPr algn="l"/>
                      <a:r>
                        <a:rPr lang="en-GB" sz="1400" dirty="0"/>
                        <a:t>Results of patient experience survey from the last 12 months published on the pharmacy’s NHS Choices page</a:t>
                      </a:r>
                    </a:p>
                  </a:txBody>
                  <a:tcPr marL="19059" marR="19059" marT="9529" marB="9529" anchor="ctr">
                    <a:lnL>
                      <a:noFill/>
                    </a:lnL>
                    <a:lnR>
                      <a:noFill/>
                    </a:lnR>
                    <a:lnT>
                      <a:noFill/>
                    </a:lnT>
                    <a:lnB>
                      <a:noFill/>
                    </a:lnB>
                  </a:tcPr>
                </a:tc>
                <a:tc>
                  <a:txBody>
                    <a:bodyPr/>
                    <a:lstStyle/>
                    <a:p>
                      <a:pPr algn="ctr"/>
                      <a:r>
                        <a:rPr lang="en-GB" sz="1400" dirty="0"/>
                        <a:t>One</a:t>
                      </a:r>
                    </a:p>
                  </a:txBody>
                  <a:tcPr marL="19059" marR="19059" marT="9529" marB="9529" anchor="ctr">
                    <a:lnL>
                      <a:noFill/>
                    </a:lnL>
                    <a:lnR>
                      <a:noFill/>
                    </a:lnR>
                    <a:lnT>
                      <a:noFill/>
                    </a:lnT>
                    <a:lnB>
                      <a:noFill/>
                    </a:lnB>
                  </a:tcPr>
                </a:tc>
                <a:tc>
                  <a:txBody>
                    <a:bodyPr/>
                    <a:lstStyle/>
                    <a:p>
                      <a:pPr algn="ctr"/>
                      <a:r>
                        <a:rPr lang="en-GB" sz="1400" dirty="0"/>
                        <a:t>5</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1229875281"/>
                  </a:ext>
                </a:extLst>
              </a:tr>
              <a:tr h="28148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effectLst>
                            <a:outerShdw blurRad="38100" dist="38100" dir="2700000" algn="tl">
                              <a:srgbClr val="000000">
                                <a:alpha val="43137"/>
                              </a:srgbClr>
                            </a:outerShdw>
                          </a:effectLst>
                          <a:highlight>
                            <a:srgbClr val="000000"/>
                          </a:highlight>
                        </a:rPr>
                        <a:t>Public Health</a:t>
                      </a:r>
                    </a:p>
                  </a:txBody>
                  <a:tcPr marL="19059" marR="19059" marT="9529" marB="9529" anchor="ctr">
                    <a:lnL>
                      <a:noFill/>
                    </a:lnL>
                    <a:lnR>
                      <a:noFill/>
                    </a:lnR>
                    <a:lnT>
                      <a:noFill/>
                    </a:lnT>
                    <a:lnB>
                      <a:noFill/>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highlight>
                            <a:srgbClr val="000000"/>
                          </a:highlight>
                        </a:rPr>
                        <a:t>Healthy</a:t>
                      </a:r>
                      <a:r>
                        <a:rPr lang="en-GB" sz="1400" dirty="0" smtClean="0">
                          <a:solidFill>
                            <a:schemeClr val="bg1"/>
                          </a:solidFill>
                          <a:effectLst>
                            <a:outerShdw blurRad="38100" dist="38100" dir="2700000" algn="tl">
                              <a:srgbClr val="000000">
                                <a:alpha val="43137"/>
                              </a:srgbClr>
                            </a:outerShdw>
                          </a:effectLst>
                          <a:highlight>
                            <a:srgbClr val="000000"/>
                          </a:highlight>
                        </a:rPr>
                        <a:t> Living Pharmacy level 1 (self-assessment)</a:t>
                      </a:r>
                    </a:p>
                  </a:txBody>
                  <a:tcPr marL="19059" marR="19059" marT="9529" marB="9529" anchor="ctr">
                    <a:lnL>
                      <a:noFill/>
                    </a:lnL>
                    <a:lnR>
                      <a:noFill/>
                    </a:lnR>
                    <a:lnT>
                      <a:noFill/>
                    </a:lnT>
                    <a:lnB>
                      <a:noFill/>
                    </a:lnB>
                  </a:tcPr>
                </a:tc>
                <a:tc>
                  <a:txBody>
                    <a:bodyPr/>
                    <a:lstStyle/>
                    <a:p>
                      <a:pPr algn="ctr"/>
                      <a:r>
                        <a:rPr lang="en-GB" sz="1400" dirty="0">
                          <a:solidFill>
                            <a:schemeClr val="bg1"/>
                          </a:solidFill>
                          <a:highlight>
                            <a:srgbClr val="000000"/>
                          </a:highlight>
                        </a:rPr>
                        <a:t>One</a:t>
                      </a:r>
                    </a:p>
                  </a:txBody>
                  <a:tcPr marL="19059" marR="19059" marT="9529" marB="9529" anchor="ctr">
                    <a:lnL>
                      <a:noFill/>
                    </a:lnL>
                    <a:lnR>
                      <a:noFill/>
                    </a:lnR>
                    <a:lnT>
                      <a:noFill/>
                    </a:lnT>
                    <a:lnB>
                      <a:noFill/>
                    </a:lnB>
                  </a:tcPr>
                </a:tc>
                <a:tc>
                  <a:txBody>
                    <a:bodyPr/>
                    <a:lstStyle/>
                    <a:p>
                      <a:pPr algn="ctr"/>
                      <a:r>
                        <a:rPr lang="en-GB" sz="1400" dirty="0">
                          <a:solidFill>
                            <a:schemeClr val="bg1"/>
                          </a:solidFill>
                          <a:highlight>
                            <a:srgbClr val="000000"/>
                          </a:highlight>
                        </a:rPr>
                        <a:t>20</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73254887"/>
                  </a:ext>
                </a:extLst>
              </a:tr>
              <a:tr h="608570">
                <a:tc>
                  <a:txBody>
                    <a:bodyPr/>
                    <a:lstStyle/>
                    <a:p>
                      <a:pPr algn="l"/>
                      <a:r>
                        <a:rPr lang="en-GB" sz="1400" dirty="0"/>
                        <a:t>Digital</a:t>
                      </a:r>
                    </a:p>
                  </a:txBody>
                  <a:tcPr marL="19059" marR="19059" marT="9529" marB="9529" anchor="ctr">
                    <a:lnL>
                      <a:noFill/>
                    </a:lnL>
                    <a:lnR>
                      <a:noFill/>
                    </a:lnR>
                    <a:lnT>
                      <a:noFill/>
                    </a:lnT>
                    <a:lnB>
                      <a:noFill/>
                    </a:lnB>
                  </a:tcPr>
                </a:tc>
                <a:tc>
                  <a:txBody>
                    <a:bodyPr/>
                    <a:lstStyle/>
                    <a:p>
                      <a:pPr algn="l"/>
                      <a:r>
                        <a:rPr lang="en-GB" sz="1400" dirty="0"/>
                        <a:t>Demonstration of having accessed the Summary Care Record and increase in access since the last review point</a:t>
                      </a:r>
                    </a:p>
                  </a:txBody>
                  <a:tcPr marL="19059" marR="19059" marT="9529" marB="9529" anchor="ctr">
                    <a:lnL>
                      <a:noFill/>
                    </a:lnL>
                    <a:lnR>
                      <a:noFill/>
                    </a:lnR>
                    <a:lnT>
                      <a:noFill/>
                    </a:lnT>
                    <a:lnB>
                      <a:noFill/>
                    </a:lnB>
                  </a:tcPr>
                </a:tc>
                <a:tc>
                  <a:txBody>
                    <a:bodyPr/>
                    <a:lstStyle/>
                    <a:p>
                      <a:pPr algn="ctr"/>
                      <a:r>
                        <a:rPr lang="en-GB" sz="1400" dirty="0"/>
                        <a:t>Two</a:t>
                      </a:r>
                    </a:p>
                  </a:txBody>
                  <a:tcPr marL="19059" marR="19059" marT="9529" marB="9529" anchor="ctr">
                    <a:lnL>
                      <a:noFill/>
                    </a:lnL>
                    <a:lnR>
                      <a:noFill/>
                    </a:lnR>
                    <a:lnT>
                      <a:noFill/>
                    </a:lnT>
                    <a:lnB>
                      <a:noFill/>
                    </a:lnB>
                  </a:tcPr>
                </a:tc>
                <a:tc>
                  <a:txBody>
                    <a:bodyPr/>
                    <a:lstStyle/>
                    <a:p>
                      <a:pPr algn="ctr"/>
                      <a:r>
                        <a:rPr lang="en-GB" sz="1400" dirty="0"/>
                        <a:t>5</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1599128684"/>
                  </a:ext>
                </a:extLst>
              </a:tr>
              <a:tr h="411579">
                <a:tc>
                  <a:txBody>
                    <a:bodyPr/>
                    <a:lstStyle/>
                    <a:p>
                      <a:pPr algn="l"/>
                      <a:r>
                        <a:rPr lang="en-GB" sz="1400" dirty="0"/>
                        <a:t>Digital</a:t>
                      </a:r>
                    </a:p>
                  </a:txBody>
                  <a:tcPr marL="19059" marR="19059" marT="9529" marB="9529" anchor="ctr">
                    <a:lnL>
                      <a:noFill/>
                    </a:lnL>
                    <a:lnR>
                      <a:noFill/>
                    </a:lnR>
                    <a:lnT>
                      <a:noFill/>
                    </a:lnT>
                    <a:lnB>
                      <a:noFill/>
                    </a:lnB>
                  </a:tcPr>
                </a:tc>
                <a:tc>
                  <a:txBody>
                    <a:bodyPr/>
                    <a:lstStyle/>
                    <a:p>
                      <a:pPr algn="l"/>
                      <a:r>
                        <a:rPr lang="en-GB" sz="1400" dirty="0"/>
                        <a:t>NHS111 Directory of Services entry up to date at review point</a:t>
                      </a:r>
                    </a:p>
                  </a:txBody>
                  <a:tcPr marL="19059" marR="19059" marT="9529" marB="9529" anchor="ctr">
                    <a:lnL>
                      <a:noFill/>
                    </a:lnL>
                    <a:lnR>
                      <a:noFill/>
                    </a:lnR>
                    <a:lnT>
                      <a:noFill/>
                    </a:lnT>
                    <a:lnB>
                      <a:noFill/>
                    </a:lnB>
                  </a:tcPr>
                </a:tc>
                <a:tc>
                  <a:txBody>
                    <a:bodyPr/>
                    <a:lstStyle/>
                    <a:p>
                      <a:pPr algn="ctr"/>
                      <a:r>
                        <a:rPr lang="en-GB" sz="1400" dirty="0"/>
                        <a:t>Two</a:t>
                      </a:r>
                    </a:p>
                  </a:txBody>
                  <a:tcPr marL="19059" marR="19059" marT="9529" marB="9529" anchor="ctr">
                    <a:lnL>
                      <a:noFill/>
                    </a:lnL>
                    <a:lnR>
                      <a:noFill/>
                    </a:lnR>
                    <a:lnT>
                      <a:noFill/>
                    </a:lnT>
                    <a:lnB>
                      <a:noFill/>
                    </a:lnB>
                  </a:tcPr>
                </a:tc>
                <a:tc>
                  <a:txBody>
                    <a:bodyPr/>
                    <a:lstStyle/>
                    <a:p>
                      <a:pPr algn="ctr"/>
                      <a:r>
                        <a:rPr lang="en-GB" sz="1400" dirty="0"/>
                        <a:t>2.5</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1108998259"/>
                  </a:ext>
                </a:extLst>
              </a:tr>
              <a:tr h="1004393">
                <a:tc>
                  <a:txBody>
                    <a:bodyPr/>
                    <a:lstStyle/>
                    <a:p>
                      <a:pPr algn="l"/>
                      <a:r>
                        <a:rPr lang="en-GB" sz="1400" dirty="0"/>
                        <a:t>Clinical Effectiveness</a:t>
                      </a:r>
                    </a:p>
                  </a:txBody>
                  <a:tcPr marL="19059" marR="19059" marT="9529" marB="9529" anchor="ctr">
                    <a:lnL>
                      <a:noFill/>
                    </a:lnL>
                    <a:lnR>
                      <a:noFill/>
                    </a:lnR>
                    <a:lnT>
                      <a:noFill/>
                    </a:lnT>
                    <a:lnB>
                      <a:noFill/>
                    </a:lnB>
                  </a:tcPr>
                </a:tc>
                <a:tc>
                  <a:txBody>
                    <a:bodyPr/>
                    <a:lstStyle/>
                    <a:p>
                      <a:pPr algn="l"/>
                      <a:r>
                        <a:rPr lang="en-GB" sz="1400" dirty="0"/>
                        <a:t>Asthma patients dispensed more than 6 short acting bronchodilator inhalers without any corticosteroid inhaler within a 6-month period are referred to an appropriate health care professional for an asthma review</a:t>
                      </a:r>
                    </a:p>
                  </a:txBody>
                  <a:tcPr marL="19059" marR="19059" marT="9529" marB="9529" anchor="ctr">
                    <a:lnL>
                      <a:noFill/>
                    </a:lnL>
                    <a:lnR>
                      <a:noFill/>
                    </a:lnR>
                    <a:lnT>
                      <a:noFill/>
                    </a:lnT>
                    <a:lnB>
                      <a:noFill/>
                    </a:lnB>
                  </a:tcPr>
                </a:tc>
                <a:tc>
                  <a:txBody>
                    <a:bodyPr/>
                    <a:lstStyle/>
                    <a:p>
                      <a:pPr algn="ctr"/>
                      <a:r>
                        <a:rPr lang="en-GB" sz="1400" dirty="0"/>
                        <a:t>Two</a:t>
                      </a:r>
                    </a:p>
                  </a:txBody>
                  <a:tcPr marL="19059" marR="19059" marT="9529" marB="9529" anchor="ctr">
                    <a:lnL>
                      <a:noFill/>
                    </a:lnL>
                    <a:lnR>
                      <a:noFill/>
                    </a:lnR>
                    <a:lnT>
                      <a:noFill/>
                    </a:lnT>
                    <a:lnB>
                      <a:noFill/>
                    </a:lnB>
                  </a:tcPr>
                </a:tc>
                <a:tc>
                  <a:txBody>
                    <a:bodyPr/>
                    <a:lstStyle/>
                    <a:p>
                      <a:pPr algn="ctr"/>
                      <a:r>
                        <a:rPr lang="en-GB" sz="1400" dirty="0"/>
                        <a:t>10</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2281624883"/>
                  </a:ext>
                </a:extLst>
              </a:tr>
              <a:tr h="427700">
                <a:tc>
                  <a:txBody>
                    <a:bodyPr/>
                    <a:lstStyle/>
                    <a:p>
                      <a:pPr algn="l"/>
                      <a:r>
                        <a:rPr lang="en-GB" sz="1400" dirty="0"/>
                        <a:t>Workforce</a:t>
                      </a:r>
                    </a:p>
                  </a:txBody>
                  <a:tcPr marL="19059" marR="19059" marT="9529" marB="9529" anchor="ctr">
                    <a:lnL>
                      <a:noFill/>
                    </a:lnL>
                    <a:lnR>
                      <a:noFill/>
                    </a:lnR>
                    <a:lnT>
                      <a:noFill/>
                    </a:lnT>
                    <a:lnB>
                      <a:noFill/>
                    </a:lnB>
                  </a:tcPr>
                </a:tc>
                <a:tc>
                  <a:txBody>
                    <a:bodyPr/>
                    <a:lstStyle/>
                    <a:p>
                      <a:pPr algn="l"/>
                      <a:r>
                        <a:rPr lang="en-GB" sz="1400" dirty="0"/>
                        <a:t>80% of all pharmacy staff working in patient facing roles are trained ‘Dementia Friends’</a:t>
                      </a:r>
                    </a:p>
                  </a:txBody>
                  <a:tcPr marL="19059" marR="19059" marT="9529" marB="9529" anchor="ctr">
                    <a:lnL>
                      <a:noFill/>
                    </a:lnL>
                    <a:lnR>
                      <a:noFill/>
                    </a:lnR>
                    <a:lnT>
                      <a:noFill/>
                    </a:lnT>
                    <a:lnB>
                      <a:noFill/>
                    </a:lnB>
                  </a:tcPr>
                </a:tc>
                <a:tc>
                  <a:txBody>
                    <a:bodyPr/>
                    <a:lstStyle/>
                    <a:p>
                      <a:pPr algn="ctr"/>
                      <a:r>
                        <a:rPr lang="en-GB" sz="1400" dirty="0"/>
                        <a:t>Two</a:t>
                      </a:r>
                    </a:p>
                  </a:txBody>
                  <a:tcPr marL="19059" marR="19059" marT="9529" marB="9529" anchor="ctr">
                    <a:lnL>
                      <a:noFill/>
                    </a:lnL>
                    <a:lnR>
                      <a:noFill/>
                    </a:lnR>
                    <a:lnT>
                      <a:noFill/>
                    </a:lnT>
                    <a:lnB>
                      <a:noFill/>
                    </a:lnB>
                  </a:tcPr>
                </a:tc>
                <a:tc>
                  <a:txBody>
                    <a:bodyPr/>
                    <a:lstStyle/>
                    <a:p>
                      <a:pPr algn="ctr"/>
                      <a:r>
                        <a:rPr lang="en-GB" sz="1400" dirty="0"/>
                        <a:t>5</a:t>
                      </a:r>
                    </a:p>
                  </a:txBody>
                  <a:tcPr marL="19059" marR="19059" marT="9529" marB="9529" anchor="ctr">
                    <a:lnL>
                      <a:noFill/>
                    </a:lnL>
                    <a:lnR>
                      <a:noFill/>
                    </a:lnR>
                    <a:lnT>
                      <a:noFill/>
                    </a:lnT>
                    <a:lnB>
                      <a:noFill/>
                    </a:lnB>
                  </a:tcPr>
                </a:tc>
                <a:tc>
                  <a:txBody>
                    <a:bodyPr/>
                    <a:lstStyle/>
                    <a:p>
                      <a:endParaRPr lang="en-GB" dirty="0"/>
                    </a:p>
                  </a:txBody>
                  <a:tcPr marL="19059" marR="19059" marT="9529" marB="9529" anchor="ctr">
                    <a:lnL>
                      <a:noFill/>
                    </a:lnL>
                    <a:lnR>
                      <a:noFill/>
                    </a:lnR>
                    <a:lnT>
                      <a:noFill/>
                    </a:lnT>
                    <a:lnB>
                      <a:noFill/>
                    </a:lnB>
                  </a:tcPr>
                </a:tc>
                <a:extLst>
                  <a:ext uri="{0D108BD9-81ED-4DB2-BD59-A6C34878D82A}">
                    <a16:rowId xmlns:a16="http://schemas.microsoft.com/office/drawing/2014/main" xmlns="" val="330793907"/>
                  </a:ext>
                </a:extLst>
              </a:tr>
            </a:tbl>
          </a:graphicData>
        </a:graphic>
      </p:graphicFrame>
    </p:spTree>
    <p:extLst>
      <p:ext uri="{BB962C8B-B14F-4D97-AF65-F5344CB8AC3E}">
        <p14:creationId xmlns:p14="http://schemas.microsoft.com/office/powerpoint/2010/main" xmlns="" val="291285939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2"/>
          <p:cNvPicPr>
            <a:picLocks noChangeAspect="1"/>
          </p:cNvPicPr>
          <p:nvPr/>
        </p:nvPicPr>
        <p:blipFill rotWithShape="1">
          <a:blip r:embed="rId3" cstate="print"/>
          <a:srcRect l="6938" r="3782" b="-3"/>
          <a:stretch/>
        </p:blipFill>
        <p:spPr>
          <a:xfrm>
            <a:off x="5844209" y="640082"/>
            <a:ext cx="5708128" cy="5577837"/>
          </a:xfrm>
          <a:prstGeom prst="rect">
            <a:avLst/>
          </a:prstGeom>
          <a:effectLst/>
        </p:spPr>
      </p:pic>
      <p:sp>
        <p:nvSpPr>
          <p:cNvPr id="2" name="Title 1"/>
          <p:cNvSpPr>
            <a:spLocks noGrp="1"/>
          </p:cNvSpPr>
          <p:nvPr>
            <p:ph type="title"/>
          </p:nvPr>
        </p:nvSpPr>
        <p:spPr>
          <a:xfrm rot="10800000" flipV="1">
            <a:off x="741919" y="444137"/>
            <a:ext cx="4784238" cy="888717"/>
          </a:xfrm>
        </p:spPr>
        <p:txBody>
          <a:bodyPr>
            <a:noAutofit/>
          </a:bodyPr>
          <a:lstStyle/>
          <a:p>
            <a:r>
              <a:rPr lang="en-GB" sz="3200" b="1" dirty="0">
                <a:solidFill>
                  <a:srgbClr val="92D050"/>
                </a:solidFill>
              </a:rPr>
              <a:t/>
            </a:r>
            <a:br>
              <a:rPr lang="en-GB" sz="3200" b="1" dirty="0">
                <a:solidFill>
                  <a:srgbClr val="92D050"/>
                </a:solidFill>
              </a:rPr>
            </a:br>
            <a:r>
              <a:rPr lang="en-GB" sz="3200" b="1" dirty="0">
                <a:solidFill>
                  <a:srgbClr val="92D050"/>
                </a:solidFill>
              </a:rPr>
              <a:t>          What is a HLP?</a:t>
            </a:r>
          </a:p>
        </p:txBody>
      </p:sp>
      <p:sp>
        <p:nvSpPr>
          <p:cNvPr id="1030" name="Content Placeholder 1029"/>
          <p:cNvSpPr>
            <a:spLocks noGrp="1"/>
          </p:cNvSpPr>
          <p:nvPr>
            <p:ph idx="1"/>
          </p:nvPr>
        </p:nvSpPr>
        <p:spPr>
          <a:xfrm>
            <a:off x="602659" y="1521422"/>
            <a:ext cx="5062757" cy="4885065"/>
          </a:xfrm>
          <a:ln>
            <a:noFill/>
          </a:ln>
        </p:spPr>
        <p:style>
          <a:lnRef idx="2">
            <a:schemeClr val="dk1"/>
          </a:lnRef>
          <a:fillRef idx="1">
            <a:schemeClr val="lt1"/>
          </a:fillRef>
          <a:effectRef idx="0">
            <a:schemeClr val="dk1"/>
          </a:effectRef>
          <a:fontRef idx="minor">
            <a:schemeClr val="dk1"/>
          </a:fontRef>
        </p:style>
        <p:txBody>
          <a:bodyPr>
            <a:normAutofit/>
          </a:bodyPr>
          <a:lstStyle/>
          <a:p>
            <a:r>
              <a:rPr lang="en-US" sz="2000" dirty="0">
                <a:solidFill>
                  <a:schemeClr val="tx1">
                    <a:lumMod val="95000"/>
                    <a:lumOff val="5000"/>
                  </a:schemeClr>
                </a:solidFill>
              </a:rPr>
              <a:t>A  Community pharmacy that :</a:t>
            </a:r>
          </a:p>
          <a:p>
            <a:r>
              <a:rPr lang="en-US" sz="2000" dirty="0">
                <a:solidFill>
                  <a:schemeClr val="tx1">
                    <a:lumMod val="95000"/>
                    <a:lumOff val="5000"/>
                  </a:schemeClr>
                </a:solidFill>
              </a:rPr>
              <a:t> Is at it’s heart delivering high quality pharmaceutical services.</a:t>
            </a:r>
          </a:p>
          <a:p>
            <a:r>
              <a:rPr lang="en-US" sz="2000" dirty="0">
                <a:solidFill>
                  <a:schemeClr val="tx1">
                    <a:lumMod val="95000"/>
                    <a:lumOff val="5000"/>
                  </a:schemeClr>
                </a:solidFill>
              </a:rPr>
              <a:t>Patients can seek advice on any Health related and public health issue.</a:t>
            </a:r>
          </a:p>
          <a:p>
            <a:r>
              <a:rPr lang="en-US" sz="2000" dirty="0">
                <a:solidFill>
                  <a:schemeClr val="tx1">
                    <a:lumMod val="95000"/>
                    <a:lumOff val="5000"/>
                  </a:schemeClr>
                </a:solidFill>
              </a:rPr>
              <a:t>Has staff that are approachable  well trained and motivated to cater to the needs of their  patients .</a:t>
            </a:r>
          </a:p>
          <a:p>
            <a:r>
              <a:rPr lang="en-US" sz="2000" dirty="0">
                <a:solidFill>
                  <a:schemeClr val="tx1">
                    <a:lumMod val="95000"/>
                    <a:lumOff val="5000"/>
                  </a:schemeClr>
                </a:solidFill>
              </a:rPr>
              <a:t>Has forward thinking leadership committed to improving it’s health.</a:t>
            </a:r>
          </a:p>
          <a:p>
            <a:r>
              <a:rPr lang="en-US" sz="2000" dirty="0">
                <a:solidFill>
                  <a:schemeClr val="tx1">
                    <a:lumMod val="95000"/>
                    <a:lumOff val="5000"/>
                  </a:schemeClr>
                </a:solidFill>
              </a:rPr>
              <a:t>Reaches into the local environment to improve health of it’s patients.</a:t>
            </a:r>
          </a:p>
        </p:txBody>
      </p:sp>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292195449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p:cNvPicPr>
          <p:nvPr/>
        </p:nvPicPr>
        <p:blipFill rotWithShape="1">
          <a:blip r:embed="rId3" cstate="print"/>
          <a:srcRect t="2075" r="1" b="1"/>
          <a:stretch/>
        </p:blipFill>
        <p:spPr>
          <a:xfrm>
            <a:off x="7447722" y="1904281"/>
            <a:ext cx="4558748" cy="4272681"/>
          </a:xfrm>
          <a:prstGeom prst="rect">
            <a:avLst/>
          </a:prstGeom>
        </p:spPr>
      </p:pic>
      <p:sp>
        <p:nvSpPr>
          <p:cNvPr id="2" name="Title 1"/>
          <p:cNvSpPr>
            <a:spLocks noGrp="1"/>
          </p:cNvSpPr>
          <p:nvPr>
            <p:ph type="title"/>
          </p:nvPr>
        </p:nvSpPr>
        <p:spPr>
          <a:xfrm>
            <a:off x="677334" y="862148"/>
            <a:ext cx="8596668" cy="1068251"/>
          </a:xfrm>
        </p:spPr>
        <p:txBody>
          <a:bodyPr>
            <a:normAutofit/>
          </a:bodyPr>
          <a:lstStyle/>
          <a:p>
            <a:r>
              <a:rPr lang="en-GB" b="1" dirty="0"/>
              <a:t>Recognised success of a HLP</a:t>
            </a:r>
          </a:p>
        </p:txBody>
      </p:sp>
      <p:sp>
        <p:nvSpPr>
          <p:cNvPr id="2054" name="Content Placeholder 2053"/>
          <p:cNvSpPr>
            <a:spLocks noGrp="1"/>
          </p:cNvSpPr>
          <p:nvPr>
            <p:ph idx="1"/>
          </p:nvPr>
        </p:nvSpPr>
        <p:spPr>
          <a:xfrm>
            <a:off x="838200" y="1285461"/>
            <a:ext cx="6344478" cy="5436014"/>
          </a:xfrm>
        </p:spPr>
        <p:txBody>
          <a:bodyPr>
            <a:noAutofit/>
          </a:bodyPr>
          <a:lstStyle/>
          <a:p>
            <a:endParaRPr lang="en-GB" sz="1800" dirty="0" smtClean="0"/>
          </a:p>
          <a:p>
            <a:r>
              <a:rPr lang="en-GB" sz="1800" dirty="0" smtClean="0">
                <a:solidFill>
                  <a:schemeClr val="tx1"/>
                </a:solidFill>
              </a:rPr>
              <a:t>More </a:t>
            </a:r>
            <a:r>
              <a:rPr lang="en-GB" sz="1800" dirty="0">
                <a:solidFill>
                  <a:schemeClr val="tx1"/>
                </a:solidFill>
              </a:rPr>
              <a:t>people successfully quit smoking in HLP</a:t>
            </a:r>
          </a:p>
          <a:p>
            <a:r>
              <a:rPr lang="en-GB" sz="1800" dirty="0">
                <a:solidFill>
                  <a:schemeClr val="tx1"/>
                </a:solidFill>
              </a:rPr>
              <a:t>The number of people who accessed sexual health services and were provided with additional sexual health advice was greater.</a:t>
            </a:r>
          </a:p>
          <a:p>
            <a:r>
              <a:rPr lang="en-GB" sz="1800" dirty="0">
                <a:solidFill>
                  <a:schemeClr val="tx1"/>
                </a:solidFill>
              </a:rPr>
              <a:t>The acceptability of community pharmacy as a location for clients to receive an alcohol service and the relatively high levels of activity seen in HLPs show that HLPs could have an important contribution to this harm reduction service.</a:t>
            </a:r>
          </a:p>
          <a:p>
            <a:r>
              <a:rPr lang="en-GB" sz="1800" dirty="0">
                <a:solidFill>
                  <a:schemeClr val="tx1"/>
                </a:solidFill>
              </a:rPr>
              <a:t>HLPs were effective at delivering increased support for people taking medicines for long term conditions, through both Medicines Use Reviews and the New Medicine Service.</a:t>
            </a:r>
            <a:endParaRPr lang="en-US" sz="1800" dirty="0">
              <a:solidFill>
                <a:schemeClr val="tx1"/>
              </a:solidFill>
            </a:endParaRPr>
          </a:p>
        </p:txBody>
      </p:sp>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52934172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326" y="783771"/>
            <a:ext cx="11311109" cy="400368"/>
          </a:xfrm>
        </p:spPr>
        <p:txBody>
          <a:bodyPr vert="horz" lIns="91440" tIns="45720" rIns="91440" bIns="45720" rtlCol="0" anchor="t">
            <a:noAutofit/>
          </a:bodyPr>
          <a:lstStyle/>
          <a:p>
            <a:pPr>
              <a:lnSpc>
                <a:spcPct val="70000"/>
              </a:lnSpc>
            </a:pPr>
            <a:r>
              <a:rPr lang="en-US" sz="2800" b="1" u="sng" dirty="0"/>
              <a:t>PHE New Self Assessment Process for Accreditation at Level 1</a:t>
            </a:r>
            <a:br>
              <a:rPr lang="en-US" sz="2800" b="1" u="sng" dirty="0"/>
            </a:br>
            <a:endParaRPr lang="en-US" sz="2800" b="1" u="sng" dirty="0"/>
          </a:p>
        </p:txBody>
      </p:sp>
      <p:sp>
        <p:nvSpPr>
          <p:cNvPr id="3" name="Content Placeholder 2"/>
          <p:cNvSpPr>
            <a:spLocks noGrp="1"/>
          </p:cNvSpPr>
          <p:nvPr>
            <p:ph sz="half" idx="1"/>
          </p:nvPr>
        </p:nvSpPr>
        <p:spPr>
          <a:xfrm>
            <a:off x="1451581" y="1378227"/>
            <a:ext cx="6884036" cy="5340626"/>
          </a:xfrm>
        </p:spPr>
        <p:txBody>
          <a:bodyPr vert="horz" lIns="91440" tIns="45720" rIns="91440" bIns="45720" rtlCol="0" anchor="t">
            <a:normAutofit fontScale="62500" lnSpcReduction="20000"/>
          </a:bodyPr>
          <a:lstStyle/>
          <a:p>
            <a:pPr>
              <a:lnSpc>
                <a:spcPct val="100000"/>
              </a:lnSpc>
            </a:pPr>
            <a:r>
              <a:rPr lang="en-US" sz="2900" b="1" u="sng" dirty="0">
                <a:solidFill>
                  <a:schemeClr val="tx1"/>
                </a:solidFill>
              </a:rPr>
              <a:t>Public Health Needs </a:t>
            </a:r>
            <a:r>
              <a:rPr lang="en-US" sz="2900" dirty="0">
                <a:solidFill>
                  <a:schemeClr val="tx1"/>
                </a:solidFill>
              </a:rPr>
              <a:t>- All pharmacy staff have an awareness of the local health and pharmaceutical needs.</a:t>
            </a:r>
          </a:p>
          <a:p>
            <a:pPr>
              <a:lnSpc>
                <a:spcPct val="100000"/>
              </a:lnSpc>
            </a:pPr>
            <a:r>
              <a:rPr lang="en-US" sz="2900" b="1" u="sng" dirty="0">
                <a:solidFill>
                  <a:schemeClr val="tx1"/>
                </a:solidFill>
              </a:rPr>
              <a:t>Health and Well being Ethos </a:t>
            </a:r>
            <a:r>
              <a:rPr lang="en-US" sz="2900" dirty="0">
                <a:solidFill>
                  <a:schemeClr val="tx1"/>
                </a:solidFill>
              </a:rPr>
              <a:t>– All pharmacy staff have an understanding of basic health and wellbeing and every interaction is used to promote.</a:t>
            </a:r>
          </a:p>
          <a:p>
            <a:pPr>
              <a:lnSpc>
                <a:spcPct val="100000"/>
              </a:lnSpc>
            </a:pPr>
            <a:r>
              <a:rPr lang="en-US" sz="2900" b="1" u="sng" dirty="0">
                <a:solidFill>
                  <a:schemeClr val="tx1"/>
                </a:solidFill>
              </a:rPr>
              <a:t>Team Leadership</a:t>
            </a:r>
            <a:r>
              <a:rPr lang="en-US" sz="2900" dirty="0">
                <a:solidFill>
                  <a:schemeClr val="tx1"/>
                </a:solidFill>
              </a:rPr>
              <a:t>.- A member of the team has undergone leadership training.</a:t>
            </a:r>
          </a:p>
          <a:p>
            <a:pPr>
              <a:lnSpc>
                <a:spcPct val="100000"/>
              </a:lnSpc>
            </a:pPr>
            <a:r>
              <a:rPr lang="en-US" sz="2900" b="1" u="sng" dirty="0">
                <a:solidFill>
                  <a:schemeClr val="tx1"/>
                </a:solidFill>
              </a:rPr>
              <a:t>Communication.- </a:t>
            </a:r>
            <a:r>
              <a:rPr lang="en-US" sz="2900" dirty="0">
                <a:solidFill>
                  <a:schemeClr val="tx1"/>
                </a:solidFill>
              </a:rPr>
              <a:t>The pharmacy team members are welcoming friendly and aware of privacy for different individuals seeking advice.</a:t>
            </a:r>
          </a:p>
          <a:p>
            <a:pPr>
              <a:lnSpc>
                <a:spcPct val="100000"/>
              </a:lnSpc>
            </a:pPr>
            <a:r>
              <a:rPr lang="en-US" sz="2900" b="1" u="sng" dirty="0">
                <a:solidFill>
                  <a:schemeClr val="tx1"/>
                </a:solidFill>
              </a:rPr>
              <a:t>Community Engagement</a:t>
            </a:r>
            <a:r>
              <a:rPr lang="en-US" sz="2900" dirty="0">
                <a:solidFill>
                  <a:schemeClr val="tx1"/>
                </a:solidFill>
              </a:rPr>
              <a:t>.- The pharmacy team works with other organizations and can locally signpost where needed.</a:t>
            </a:r>
          </a:p>
          <a:p>
            <a:pPr>
              <a:lnSpc>
                <a:spcPct val="100000"/>
              </a:lnSpc>
            </a:pPr>
            <a:r>
              <a:rPr lang="en-US" sz="2900" b="1" u="sng" dirty="0">
                <a:solidFill>
                  <a:schemeClr val="tx1"/>
                </a:solidFill>
              </a:rPr>
              <a:t>Commissioner Engagement</a:t>
            </a:r>
            <a:r>
              <a:rPr lang="en-US" sz="2900" dirty="0">
                <a:solidFill>
                  <a:schemeClr val="tx1"/>
                </a:solidFill>
              </a:rPr>
              <a:t>. Is aware of local commissioners and who to contact where needed.</a:t>
            </a:r>
          </a:p>
          <a:p>
            <a:pPr>
              <a:lnSpc>
                <a:spcPct val="100000"/>
              </a:lnSpc>
            </a:pPr>
            <a:r>
              <a:rPr lang="en-US" sz="2900" b="1" u="sng" dirty="0">
                <a:solidFill>
                  <a:schemeClr val="tx1"/>
                </a:solidFill>
              </a:rPr>
              <a:t>Health Promoting Environment </a:t>
            </a:r>
            <a:r>
              <a:rPr lang="en-US" sz="2900" dirty="0">
                <a:solidFill>
                  <a:schemeClr val="tx1"/>
                </a:solidFill>
              </a:rPr>
              <a:t>– Has a dedicated health promotion Zone.</a:t>
            </a:r>
          </a:p>
          <a:p>
            <a:pPr>
              <a:lnSpc>
                <a:spcPct val="100000"/>
              </a:lnSpc>
            </a:pPr>
            <a:r>
              <a:rPr lang="en-US" sz="2900" b="1" u="sng" dirty="0">
                <a:solidFill>
                  <a:schemeClr val="tx1"/>
                </a:solidFill>
              </a:rPr>
              <a:t>Data Collection </a:t>
            </a:r>
            <a:r>
              <a:rPr lang="en-US" sz="2900" dirty="0">
                <a:solidFill>
                  <a:schemeClr val="tx1"/>
                </a:solidFill>
              </a:rPr>
              <a:t>– Procedures are in place for secure emails to be routinely accessed confidentially.</a:t>
            </a:r>
          </a:p>
          <a:p>
            <a:pPr>
              <a:lnSpc>
                <a:spcPct val="100000"/>
              </a:lnSpc>
            </a:pPr>
            <a:r>
              <a:rPr lang="en-US" sz="2900" b="1" u="sng" dirty="0">
                <a:solidFill>
                  <a:schemeClr val="tx1"/>
                </a:solidFill>
              </a:rPr>
              <a:t>Sustainability. </a:t>
            </a:r>
            <a:r>
              <a:rPr lang="en-US" sz="2900" dirty="0">
                <a:solidFill>
                  <a:schemeClr val="tx1"/>
                </a:solidFill>
              </a:rPr>
              <a:t>- Contributes to a sustainable environment.</a:t>
            </a:r>
          </a:p>
          <a:p>
            <a:pPr>
              <a:lnSpc>
                <a:spcPct val="100000"/>
              </a:lnSpc>
            </a:pPr>
            <a:endParaRPr lang="en-US" sz="1700" dirty="0"/>
          </a:p>
        </p:txBody>
      </p:sp>
      <p:pic>
        <p:nvPicPr>
          <p:cNvPr id="21" name="Content Placeholder 20" descr="Public Health England | Voices Education Project"/>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8335617" y="2378593"/>
            <a:ext cx="3752850" cy="2857500"/>
          </a:xfrm>
          <a:prstGeom prst="rect">
            <a:avLst/>
          </a:prstGeom>
        </p:spPr>
      </p:pic>
      <p:pic>
        <p:nvPicPr>
          <p:cNvPr id="5"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335304246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44582"/>
            <a:ext cx="8596668" cy="1185817"/>
          </a:xfrm>
        </p:spPr>
        <p:txBody>
          <a:bodyPr>
            <a:normAutofit fontScale="90000"/>
          </a:bodyPr>
          <a:lstStyle/>
          <a:p>
            <a:r>
              <a:rPr lang="en-GB" b="1" dirty="0"/>
              <a:t>PUBLIC HEALTH NEEDS - What does that mean ?</a:t>
            </a:r>
            <a:r>
              <a:rPr lang="en-GB" dirty="0"/>
              <a:t/>
            </a:r>
            <a:br>
              <a:rPr lang="en-GB" dirty="0"/>
            </a:br>
            <a:endParaRPr lang="en-GB" dirty="0"/>
          </a:p>
        </p:txBody>
      </p:sp>
      <p:sp>
        <p:nvSpPr>
          <p:cNvPr id="3" name="Content Placeholder 2"/>
          <p:cNvSpPr>
            <a:spLocks noGrp="1"/>
          </p:cNvSpPr>
          <p:nvPr>
            <p:ph sz="half" idx="1"/>
          </p:nvPr>
        </p:nvSpPr>
        <p:spPr>
          <a:xfrm>
            <a:off x="685802" y="1683026"/>
            <a:ext cx="4995334" cy="4358336"/>
          </a:xfrm>
        </p:spPr>
        <p:txBody>
          <a:bodyPr>
            <a:normAutofit fontScale="92500" lnSpcReduction="10000"/>
          </a:bodyPr>
          <a:lstStyle/>
          <a:p>
            <a:endParaRPr lang="en-GB" sz="2000" dirty="0"/>
          </a:p>
          <a:p>
            <a:r>
              <a:rPr lang="en-GB" sz="2000" dirty="0" smtClean="0"/>
              <a:t>Complete </a:t>
            </a:r>
            <a:r>
              <a:rPr lang="en-GB" sz="2000" dirty="0"/>
              <a:t>the relevant training from CPPE on “ Introduction to Public Health “ and keep certificate on file.</a:t>
            </a:r>
          </a:p>
          <a:p>
            <a:r>
              <a:rPr lang="en-GB" sz="2000" dirty="0"/>
              <a:t>Review and keep on file relevant extracts from the PNA/ JSNA and action plan local needs that can be supported within the community.</a:t>
            </a:r>
          </a:p>
          <a:p>
            <a:r>
              <a:rPr lang="en-GB" sz="2000" dirty="0"/>
              <a:t>When completing the CPPQ process build in questions which may be relevant to the local community.</a:t>
            </a:r>
          </a:p>
          <a:p>
            <a:r>
              <a:rPr lang="en-GB" sz="2000" dirty="0"/>
              <a:t>Keep records of any meetings attended which support this theme.</a:t>
            </a:r>
          </a:p>
          <a:p>
            <a:endParaRPr lang="en-GB" dirty="0"/>
          </a:p>
          <a:p>
            <a:endParaRPr lang="en-GB" dirty="0"/>
          </a:p>
          <a:p>
            <a:endParaRPr lang="en-GB"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240018" y="3567906"/>
            <a:ext cx="1883664" cy="1066800"/>
          </a:xfrm>
        </p:spPr>
      </p:pic>
      <p:pic>
        <p:nvPicPr>
          <p:cNvPr id="6"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27618213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Health and well being ethos</a:t>
            </a:r>
            <a:endParaRPr lang="en-GB" b="1" dirty="0"/>
          </a:p>
        </p:txBody>
      </p:sp>
      <p:sp>
        <p:nvSpPr>
          <p:cNvPr id="3" name="Content Placeholder 2"/>
          <p:cNvSpPr>
            <a:spLocks noGrp="1"/>
          </p:cNvSpPr>
          <p:nvPr>
            <p:ph sz="half" idx="1"/>
          </p:nvPr>
        </p:nvSpPr>
        <p:spPr>
          <a:xfrm>
            <a:off x="159025" y="1245628"/>
            <a:ext cx="6705601" cy="5380459"/>
          </a:xfrm>
        </p:spPr>
        <p:txBody>
          <a:bodyPr>
            <a:normAutofit fontScale="62500" lnSpcReduction="20000"/>
          </a:bodyPr>
          <a:lstStyle/>
          <a:p>
            <a:r>
              <a:rPr lang="en-GB" sz="4500" dirty="0"/>
              <a:t>All pharmacy staff understand the basic principles of health and wellbeing, and that every interaction is an opportunity for a health promoting intervention.</a:t>
            </a:r>
          </a:p>
          <a:p>
            <a:r>
              <a:rPr lang="en-GB" sz="4500" dirty="0"/>
              <a:t/>
            </a:r>
            <a:br>
              <a:rPr lang="en-GB" sz="4500" dirty="0"/>
            </a:br>
            <a:r>
              <a:rPr lang="en-GB" sz="4500" dirty="0"/>
              <a:t>At least </a:t>
            </a:r>
            <a:r>
              <a:rPr lang="en-GB" sz="4500" b="1" dirty="0"/>
              <a:t>one </a:t>
            </a:r>
            <a:r>
              <a:rPr lang="en-GB" sz="4500" dirty="0"/>
              <a:t>member of pharmacy staff (1 Full Time Equivalent) has completed the training and assessment of the Royal Society for Public Health (RSPH) Level 2 Award in Understanding Health Improvement and is therefore a Health Champion.</a:t>
            </a:r>
            <a:br>
              <a:rPr lang="en-GB" sz="4500" dirty="0"/>
            </a:br>
            <a:r>
              <a:rPr lang="en-GB" dirty="0"/>
              <a:t/>
            </a:r>
            <a:br>
              <a:rPr lang="en-GB" dirty="0"/>
            </a:br>
            <a:endParaRPr lang="en-GB" dirty="0"/>
          </a:p>
        </p:txBody>
      </p:sp>
      <p:pic>
        <p:nvPicPr>
          <p:cNvPr id="6" name="Content Placeholder 5" descr="health definitons of health word health organistion defines health as"/>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961209" y="1630017"/>
            <a:ext cx="4962370" cy="3448594"/>
          </a:xfrm>
        </p:spPr>
      </p:pic>
      <p:sp>
        <p:nvSpPr>
          <p:cNvPr id="5" name="Rectangle 4"/>
          <p:cNvSpPr/>
          <p:nvPr/>
        </p:nvSpPr>
        <p:spPr>
          <a:xfrm>
            <a:off x="4708344" y="3244334"/>
            <a:ext cx="184731" cy="369332"/>
          </a:xfrm>
          <a:prstGeom prst="rect">
            <a:avLst/>
          </a:prstGeom>
        </p:spPr>
        <p:txBody>
          <a:bodyPr wrap="none">
            <a:spAutoFit/>
          </a:bodyPr>
          <a:lstStyle/>
          <a:p>
            <a:endParaRPr lang="en-GB" dirty="0"/>
          </a:p>
        </p:txBody>
      </p:sp>
      <p:pic>
        <p:nvPicPr>
          <p:cNvPr id="7" name="Picture 2" descr="C:\Users\AHarker\Downloads\lpc.png"/>
          <p:cNvPicPr>
            <a:picLocks noChangeAspect="1" noChangeArrowheads="1"/>
          </p:cNvPicPr>
          <p:nvPr/>
        </p:nvPicPr>
        <p:blipFill>
          <a:blip r:embed="rId4"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361888360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05394"/>
            <a:ext cx="8596668" cy="1225006"/>
          </a:xfrm>
        </p:spPr>
        <p:txBody>
          <a:bodyPr/>
          <a:lstStyle/>
          <a:p>
            <a:r>
              <a:rPr lang="en-GB" b="1" dirty="0"/>
              <a:t>What does that mean ?</a:t>
            </a:r>
          </a:p>
        </p:txBody>
      </p:sp>
      <p:sp>
        <p:nvSpPr>
          <p:cNvPr id="3" name="Content Placeholder 2"/>
          <p:cNvSpPr>
            <a:spLocks noGrp="1"/>
          </p:cNvSpPr>
          <p:nvPr>
            <p:ph idx="1"/>
          </p:nvPr>
        </p:nvSpPr>
        <p:spPr>
          <a:xfrm>
            <a:off x="685801" y="2142067"/>
            <a:ext cx="10499033" cy="4457516"/>
          </a:xfrm>
        </p:spPr>
        <p:txBody>
          <a:bodyPr>
            <a:normAutofit/>
          </a:bodyPr>
          <a:lstStyle/>
          <a:p>
            <a:r>
              <a:rPr lang="en-GB" sz="2400" dirty="0">
                <a:solidFill>
                  <a:schemeClr val="tx1"/>
                </a:solidFill>
              </a:rPr>
              <a:t>1) Training certificates must be in evidence.</a:t>
            </a:r>
          </a:p>
          <a:p>
            <a:r>
              <a:rPr lang="en-GB" sz="2400" dirty="0">
                <a:solidFill>
                  <a:schemeClr val="tx1"/>
                </a:solidFill>
              </a:rPr>
              <a:t>A) RSPH 2 staff certificates. </a:t>
            </a:r>
          </a:p>
          <a:p>
            <a:r>
              <a:rPr lang="en-GB" sz="2400" dirty="0">
                <a:solidFill>
                  <a:schemeClr val="tx1"/>
                </a:solidFill>
              </a:rPr>
              <a:t>B) Introduction to public Health CPPE module.</a:t>
            </a:r>
          </a:p>
          <a:p>
            <a:r>
              <a:rPr lang="en-GB" sz="2400" dirty="0">
                <a:solidFill>
                  <a:schemeClr val="tx1"/>
                </a:solidFill>
              </a:rPr>
              <a:t>C) Health and wellbeing training attendance certificates.</a:t>
            </a:r>
          </a:p>
          <a:p>
            <a:r>
              <a:rPr lang="en-GB" sz="2400" dirty="0">
                <a:solidFill>
                  <a:schemeClr val="tx1"/>
                </a:solidFill>
              </a:rPr>
              <a:t>2) Minutes of staff meetings that show learnings from Health Champion must be evident.</a:t>
            </a:r>
          </a:p>
        </p:txBody>
      </p:sp>
      <p:pic>
        <p:nvPicPr>
          <p:cNvPr id="4" name="Picture 2" descr="C:\Users\AHarker\Downloads\lpc.png"/>
          <p:cNvPicPr>
            <a:picLocks noChangeAspect="1" noChangeArrowheads="1"/>
          </p:cNvPicPr>
          <p:nvPr/>
        </p:nvPicPr>
        <p:blipFill>
          <a:blip r:embed="rId3" cstate="print"/>
          <a:srcRect/>
          <a:stretch>
            <a:fillRect/>
          </a:stretch>
        </p:blipFill>
        <p:spPr bwMode="auto">
          <a:xfrm>
            <a:off x="161489" y="182880"/>
            <a:ext cx="2803780" cy="546499"/>
          </a:xfrm>
          <a:prstGeom prst="rect">
            <a:avLst/>
          </a:prstGeom>
          <a:noFill/>
        </p:spPr>
      </p:pic>
    </p:spTree>
    <p:extLst>
      <p:ext uri="{BB962C8B-B14F-4D97-AF65-F5344CB8AC3E}">
        <p14:creationId xmlns:p14="http://schemas.microsoft.com/office/powerpoint/2010/main" xmlns="" val="345000984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1072</TotalTime>
  <Words>1559</Words>
  <Application>Microsoft Office PowerPoint</Application>
  <PresentationFormat>Custom</PresentationFormat>
  <Paragraphs>200</Paragraphs>
  <Slides>22</Slides>
  <Notes>21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Facet</vt:lpstr>
      <vt:lpstr>Healthy LIVING Pharmacy. </vt:lpstr>
      <vt:lpstr>HLP Status </vt:lpstr>
      <vt:lpstr>Slide 3</vt:lpstr>
      <vt:lpstr>           What is a HLP?</vt:lpstr>
      <vt:lpstr>Recognised success of a HLP</vt:lpstr>
      <vt:lpstr>PHE New Self Assessment Process for Accreditation at Level 1 </vt:lpstr>
      <vt:lpstr>PUBLIC HEALTH NEEDS - What does that mean ? </vt:lpstr>
      <vt:lpstr>Health and well being ethos</vt:lpstr>
      <vt:lpstr>What does that mean ?</vt:lpstr>
      <vt:lpstr>Team Leadership – What does this mean ?</vt:lpstr>
      <vt:lpstr>Communication</vt:lpstr>
      <vt:lpstr>What does this mean ?</vt:lpstr>
      <vt:lpstr>Community Engagement</vt:lpstr>
      <vt:lpstr>What does that mean ?</vt:lpstr>
      <vt:lpstr>Commissioner Engagement</vt:lpstr>
      <vt:lpstr>Health promotion environment</vt:lpstr>
      <vt:lpstr>What does this Mean ?</vt:lpstr>
      <vt:lpstr>Data Collection and sustainability</vt:lpstr>
      <vt:lpstr>What does that Mean ?</vt:lpstr>
      <vt:lpstr>What next ?</vt:lpstr>
      <vt:lpstr>And finally...... </vt:lpstr>
      <vt:lpstr>There are various routes by which people can become a Dementia Friend: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Cappell</dc:creator>
  <cp:lastModifiedBy>AHarker</cp:lastModifiedBy>
  <cp:revision>109</cp:revision>
  <dcterms:created xsi:type="dcterms:W3CDTF">2016-11-30T07:49:50Z</dcterms:created>
  <dcterms:modified xsi:type="dcterms:W3CDTF">2017-01-24T17:11:45Z</dcterms:modified>
</cp:coreProperties>
</file>