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1" r:id="rId1"/>
  </p:sldMasterIdLst>
  <p:notesMasterIdLst>
    <p:notesMasterId r:id="rId3"/>
  </p:notesMasterIdLst>
  <p:handoutMasterIdLst>
    <p:handoutMasterId r:id="rId4"/>
  </p:handoutMasterIdLst>
  <p:sldIdLst>
    <p:sldId id="1938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Lennox" initials="ML" lastIdx="1" clrIdx="0">
    <p:extLst>
      <p:ext uri="{19B8F6BF-5375-455C-9EA6-DF929625EA0E}">
        <p15:presenceInfo xmlns:p15="http://schemas.microsoft.com/office/powerpoint/2012/main" userId="fbf93cc2358371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453"/>
    <a:srgbClr val="FF0000"/>
    <a:srgbClr val="3CCDCF"/>
    <a:srgbClr val="D8EEF0"/>
    <a:srgbClr val="AAE6DC"/>
    <a:srgbClr val="F5E1AA"/>
    <a:srgbClr val="FAC369"/>
    <a:srgbClr val="D2D2D2"/>
    <a:srgbClr val="B4B4B4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662" autoAdjust="0"/>
  </p:normalViewPr>
  <p:slideViewPr>
    <p:cSldViewPr snapToGrid="0"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E5FD9A-3436-40C5-B334-F847D1993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7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711D9E-F745-4717-9EEF-1036610E7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4F1864-6F53-4436-BCE1-C7B359AB709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05EF869-6869-46FA-AB9F-454AAB8BC3D5}"/>
              </a:ext>
            </a:extLst>
          </p:cNvPr>
          <p:cNvGrpSpPr/>
          <p:nvPr userDrawn="1"/>
        </p:nvGrpSpPr>
        <p:grpSpPr>
          <a:xfrm>
            <a:off x="12700" y="2390931"/>
            <a:ext cx="9118598" cy="4467068"/>
            <a:chOff x="28575" y="1485900"/>
            <a:chExt cx="9840488" cy="43761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EA7A9C-D315-4093-9CE2-EB2FC43AF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98857" l="0" r="100000">
                          <a14:foregroundMark x1="4396" y1="73263" x2="95930" y2="90062"/>
                          <a14:foregroundMark x1="4274" y1="28056" x2="97761" y2="16183"/>
                          <a14:backgroundMark x1="77778" y1="20405" x2="78022" y2="24011"/>
                          <a14:backgroundMark x1="75376" y1="24011" x2="79853" y2="23835"/>
                          <a14:backgroundMark x1="75621" y1="22515" x2="79406" y2="22515"/>
                          <a14:backgroundMark x1="76353" y1="19789" x2="79976" y2="18734"/>
                          <a14:backgroundMark x1="77127" y1="16359" x2="78877" y2="23395"/>
                          <a14:backgroundMark x1="79528" y1="16535" x2="76353" y2="23571"/>
                          <a14:backgroundMark x1="43264" y1="41953" x2="49654" y2="42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" t="5003" r="1827" b="2350"/>
            <a:stretch/>
          </p:blipFill>
          <p:spPr>
            <a:xfrm>
              <a:off x="28575" y="1485900"/>
              <a:ext cx="9829800" cy="437615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53D3D5-2747-44CA-97AB-89015C1BA1A1}"/>
                </a:ext>
              </a:extLst>
            </p:cNvPr>
            <p:cNvSpPr/>
            <p:nvPr/>
          </p:nvSpPr>
          <p:spPr>
            <a:xfrm>
              <a:off x="8945138" y="1581150"/>
              <a:ext cx="923925" cy="257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AAF897-4CFB-4E6B-8D9D-314141616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25" y="5433116"/>
              <a:ext cx="457200" cy="153296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AAB05B6-F047-428E-A351-969855ABDF94}"/>
              </a:ext>
            </a:extLst>
          </p:cNvPr>
          <p:cNvSpPr/>
          <p:nvPr userDrawn="1"/>
        </p:nvSpPr>
        <p:spPr>
          <a:xfrm>
            <a:off x="4233672" y="6263640"/>
            <a:ext cx="4887722" cy="49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0">
            <a:extLst>
              <a:ext uri="{FF2B5EF4-FFF2-40B4-BE49-F238E27FC236}">
                <a16:creationId xmlns:a16="http://schemas.microsoft.com/office/drawing/2014/main" id="{0E474242-A00C-4974-9161-50185AF775C0}"/>
              </a:ext>
            </a:extLst>
          </p:cNvPr>
          <p:cNvSpPr txBox="1"/>
          <p:nvPr userDrawn="1"/>
        </p:nvSpPr>
        <p:spPr>
          <a:xfrm>
            <a:off x="8283306" y="6492645"/>
            <a:ext cx="68448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srgbClr val="3CCDCF"/>
                </a:solidFill>
                <a:latin typeface="Calibri" pitchFamily="34" charset="0"/>
                <a:cs typeface="Arial" pitchFamily="34" charset="0"/>
              </a:rPr>
              <a:t>celesio.co.uk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0CC92D53-265D-4DEA-9830-38AAE3D62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252" y="6449510"/>
            <a:ext cx="6762217" cy="2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27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6EA4D-F406-4F33-99C9-9F1FB6467E7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90932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6EA4D-F406-4F33-99C9-9F1FB6467E7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13673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4"/>
          <a:stretch>
            <a:fillRect/>
          </a:stretch>
        </p:blipFill>
        <p:spPr bwMode="auto">
          <a:xfrm>
            <a:off x="0" y="504825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95825" y="1200150"/>
            <a:ext cx="43243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+mj-lt"/>
              <a:buNone/>
              <a:defRPr/>
            </a:pPr>
            <a:r>
              <a:rPr lang="en-GB" sz="1600" b="1" dirty="0">
                <a:latin typeface="+mn-lt"/>
                <a:cs typeface="+mn-cs"/>
              </a:rPr>
              <a:t>Agenda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en-GB" sz="1600" dirty="0">
                <a:latin typeface="+mn-lt"/>
                <a:cs typeface="+mn-cs"/>
              </a:rPr>
              <a:t>The Celesio UK Inspiration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en-GB" sz="1600" dirty="0">
                <a:latin typeface="+mn-lt"/>
                <a:cs typeface="+mn-cs"/>
              </a:rPr>
              <a:t>Delivering Our Inspiration by Reinventing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703771"/>
            <a:ext cx="8855582" cy="3077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695825" y="2076450"/>
            <a:ext cx="4314825" cy="4257675"/>
          </a:xfrm>
        </p:spPr>
        <p:txBody>
          <a:bodyPr/>
          <a:lstStyle>
            <a:lvl1pPr>
              <a:buFont typeface="+mj-lt"/>
              <a:buAutoNum type="arabicParenR" startAt="3"/>
              <a:defRPr/>
            </a:lvl1pPr>
            <a:lvl2pPr>
              <a:buFont typeface="+mj-lt"/>
              <a:buAutoNum type="arabicParenR"/>
              <a:defRPr/>
            </a:lvl2pPr>
            <a:lvl3pPr>
              <a:buFont typeface="+mj-lt"/>
              <a:buAutoNum type="arabicParenR"/>
              <a:defRPr/>
            </a:lvl3pPr>
            <a:lvl4pPr>
              <a:buFont typeface="+mj-lt"/>
              <a:buAutoNum type="arabicParenR"/>
              <a:defRPr/>
            </a:lvl4pPr>
            <a:lvl5pPr>
              <a:buFont typeface="+mj-lt"/>
              <a:buAutoNum type="arabicParenR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CABE-68A0-4FC0-8B8C-30E76F67029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C3EB-B99C-46FA-AD19-888BBEBA2C9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ok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1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9" name="Picture 8" descr="Celesio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91272" y="52863"/>
                <a:ext cx="1174640" cy="395193"/>
              </a:xfrm>
              <a:prstGeom prst="rect">
                <a:avLst/>
              </a:prstGeom>
              <a:grpFill/>
            </p:spPr>
          </p:pic>
        </p:grpSp>
        <p:pic>
          <p:nvPicPr>
            <p:cNvPr id="7" name="Picture 19" descr="more positive live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9304" y="1850206"/>
              <a:ext cx="2685392" cy="80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8275" y="2724150"/>
            <a:ext cx="61182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ct val="50000"/>
              </a:spcBef>
              <a:defRPr/>
            </a:pPr>
            <a:endParaRPr lang="de-DE" sz="1400" dirty="0">
              <a:latin typeface="Calibri" pitchFamily="-100" charset="0"/>
            </a:endParaRPr>
          </a:p>
          <a:p>
            <a:pPr>
              <a:defRPr/>
            </a:pPr>
            <a:endParaRPr lang="de-DE" sz="1400" dirty="0">
              <a:latin typeface="Calibri" pitchFamily="-100" charset="0"/>
            </a:endParaRPr>
          </a:p>
          <a:p>
            <a:pPr>
              <a:defRPr/>
            </a:pPr>
            <a:endParaRPr lang="de-DE" sz="1400" dirty="0">
              <a:latin typeface="Calibri" pitchFamily="-100" charset="0"/>
            </a:endParaRPr>
          </a:p>
          <a:p>
            <a:pPr>
              <a:defRPr/>
            </a:pPr>
            <a:r>
              <a:rPr lang="de-DE" sz="1400" dirty="0">
                <a:latin typeface="Calibri" pitchFamily="-100" charset="0"/>
              </a:rPr>
              <a:t> </a:t>
            </a:r>
          </a:p>
          <a:p>
            <a:pPr>
              <a:defRPr/>
            </a:pPr>
            <a:endParaRPr lang="de-DE" sz="1400" dirty="0">
              <a:latin typeface="Calibri" pitchFamily="-100" charset="0"/>
            </a:endParaRPr>
          </a:p>
          <a:p>
            <a:pPr>
              <a:defRPr/>
            </a:pPr>
            <a:r>
              <a:rPr lang="de-DE" sz="1400" dirty="0">
                <a:latin typeface="Calibri" pitchFamily="-100" charset="0"/>
              </a:rPr>
              <a:t>Celesio UK</a:t>
            </a:r>
            <a:br>
              <a:rPr lang="de-DE" sz="1400" dirty="0">
                <a:latin typeface="Calibri" pitchFamily="-100" charset="0"/>
              </a:rPr>
            </a:br>
            <a:r>
              <a:rPr lang="de-DE" sz="1400" dirty="0">
                <a:latin typeface="Calibri" pitchFamily="-100" charset="0"/>
              </a:rPr>
              <a:t>Sapphire Court</a:t>
            </a:r>
          </a:p>
          <a:p>
            <a:pPr>
              <a:defRPr/>
            </a:pPr>
            <a:r>
              <a:rPr lang="de-DE" sz="1400" dirty="0">
                <a:latin typeface="Calibri" pitchFamily="-100" charset="0"/>
              </a:rPr>
              <a:t>Walsgrave Triangle</a:t>
            </a:r>
          </a:p>
          <a:p>
            <a:pPr>
              <a:defRPr/>
            </a:pPr>
            <a:r>
              <a:rPr lang="de-DE" sz="1400" dirty="0">
                <a:latin typeface="Calibri" pitchFamily="-100" charset="0"/>
              </a:rPr>
              <a:t>Coventry</a:t>
            </a:r>
          </a:p>
          <a:p>
            <a:pPr>
              <a:defRPr/>
            </a:pPr>
            <a:r>
              <a:rPr lang="de-DE" sz="1400" dirty="0">
                <a:latin typeface="Calibri" pitchFamily="-100" charset="0"/>
              </a:rPr>
              <a:t>CV2 2TX</a:t>
            </a:r>
          </a:p>
          <a:p>
            <a:pPr>
              <a:spcBef>
                <a:spcPct val="100000"/>
              </a:spcBef>
              <a:defRPr/>
            </a:pPr>
            <a:r>
              <a:rPr lang="de-DE" sz="1400" dirty="0">
                <a:latin typeface="Calibri" pitchFamily="-100" charset="0"/>
              </a:rPr>
              <a:t>Telephone +44 (0)24 7643 2300</a:t>
            </a:r>
          </a:p>
          <a:p>
            <a:pPr>
              <a:defRPr/>
            </a:pPr>
            <a:r>
              <a:rPr lang="de-DE" sz="1400" dirty="0">
                <a:latin typeface="Calibri" pitchFamily="-100" charset="0"/>
              </a:rPr>
              <a:t>Fax +44 (0) 24 7643 2001</a:t>
            </a:r>
          </a:p>
          <a:p>
            <a:pPr>
              <a:defRPr/>
            </a:pPr>
            <a:endParaRPr lang="de-DE" sz="1400" dirty="0">
              <a:latin typeface="Calibri" pitchFamily="-100" charset="0"/>
            </a:endParaRPr>
          </a:p>
          <a:p>
            <a:pPr>
              <a:defRPr/>
            </a:pPr>
            <a:r>
              <a:rPr lang="de-DE" sz="1400" dirty="0">
                <a:latin typeface="Calibri" pitchFamily="-100" charset="0"/>
              </a:rPr>
              <a:t>www.celesio.co.uk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1450" y="3552825"/>
            <a:ext cx="3378200" cy="209550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71450" y="3771900"/>
            <a:ext cx="3378200" cy="209550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71450" y="5905500"/>
            <a:ext cx="3378200" cy="209550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6EA4D-F406-4F33-99C9-9F1FB6467E7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25899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6EA4D-F406-4F33-99C9-9F1FB6467E7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4414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26F19-4E79-4B1F-9AC0-06F30739E9E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4878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6EA4D-F406-4F33-99C9-9F1FB6467E7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49902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7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6EA4D-F406-4F33-99C9-9F1FB6467E7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070010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6EA4D-F406-4F33-99C9-9F1FB6467E7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17909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6EA4D-F406-4F33-99C9-9F1FB6467E7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780991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8327D8E-6B01-4D5F-93F1-98E3639CF3D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Date,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E6EA4D-F406-4F33-99C9-9F1FB6467E7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45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770" r:id="rId12"/>
    <p:sldLayoutId id="2147483771" r:id="rId13"/>
    <p:sldLayoutId id="2147483772" r:id="rId14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886CDEB-6014-4BD8-8C71-E39E2453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65" y="413804"/>
            <a:ext cx="8306270" cy="100155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448453"/>
                </a:solidFill>
                <a:latin typeface="Abadi" panose="020B0604020104020204" pitchFamily="34" charset="0"/>
              </a:rPr>
              <a:t> </a:t>
            </a:r>
            <a:br>
              <a:rPr lang="en-GB" sz="3600" b="1" dirty="0">
                <a:solidFill>
                  <a:srgbClr val="448453"/>
                </a:solidFill>
                <a:latin typeface="Abadi" panose="020B0604020104020204" pitchFamily="34" charset="0"/>
              </a:rPr>
            </a:br>
            <a:r>
              <a:rPr lang="en-GB" sz="3100" b="1" dirty="0">
                <a:solidFill>
                  <a:srgbClr val="448453"/>
                </a:solidFill>
                <a:latin typeface="Abadi" panose="020B0604020104020204" pitchFamily="34" charset="0"/>
              </a:rPr>
              <a:t>22-23 Core Focus: Current Priorities + Pillars  </a:t>
            </a:r>
            <a:br>
              <a:rPr lang="en-GB" b="1" dirty="0">
                <a:latin typeface="Abadi" panose="020B0604020104020204" pitchFamily="34" charset="0"/>
              </a:rPr>
            </a:br>
            <a:r>
              <a:rPr lang="en-GB" sz="3100" b="1" dirty="0">
                <a:solidFill>
                  <a:srgbClr val="448453"/>
                </a:solidFill>
                <a:latin typeface="Abadi" panose="020B0604020104020204" pitchFamily="34" charset="0"/>
              </a:rPr>
              <a:t>“Delivery Dozen”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1B4922A-F759-44E4-8A07-CAB93E41A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10" y="1616390"/>
            <a:ext cx="6814185" cy="4958383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GB" b="1" dirty="0">
                <a:solidFill>
                  <a:srgbClr val="448453"/>
                </a:solidFill>
                <a:latin typeface="Abadi" panose="020B0604020104020204" pitchFamily="34" charset="0"/>
              </a:rPr>
              <a:t>6</a:t>
            </a:r>
            <a:r>
              <a:rPr lang="en-GB" sz="2000" b="1" dirty="0">
                <a:solidFill>
                  <a:srgbClr val="448453"/>
                </a:solidFill>
                <a:latin typeface="Abadi" panose="020B0604020104020204" pitchFamily="34" charset="0"/>
              </a:rPr>
              <a:t> Priorities</a:t>
            </a: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1. PCNs: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 Build </a:t>
            </a:r>
            <a:r>
              <a:rPr lang="en-GB" dirty="0">
                <a:solidFill>
                  <a:srgbClr val="448453"/>
                </a:solidFill>
                <a:latin typeface="Abadi" panose="020B0604020104020204" pitchFamily="34" charset="0"/>
              </a:rPr>
              <a:t>relationships and involvement </a:t>
            </a:r>
            <a:endParaRPr lang="en-GB" sz="2000" dirty="0">
              <a:solidFill>
                <a:srgbClr val="448453"/>
              </a:solidFill>
              <a:latin typeface="Abadi" panose="020B0604020104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2. Cl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inical Ops: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 Improved processes and patient care </a:t>
            </a: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3. GP-CPCS: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 Quantity with Quality (Q+Q) delivery </a:t>
            </a: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4. DMS: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 Get integrated Trust onboard and deliver Q+Q</a:t>
            </a: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5. Public Health Services: 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Reboot for growth</a:t>
            </a: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6. ICS-based service innovation: </a:t>
            </a:r>
            <a:r>
              <a:rPr lang="en-GB" dirty="0">
                <a:solidFill>
                  <a:srgbClr val="448453"/>
                </a:solidFill>
                <a:latin typeface="Abadi" panose="020B0604020104020204" pitchFamily="34" charset="0"/>
              </a:rPr>
              <a:t>Expand 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for growth</a:t>
            </a:r>
          </a:p>
          <a:p>
            <a:pPr marL="0" indent="0" fontAlgn="base">
              <a:buNone/>
            </a:pPr>
            <a:endParaRPr lang="en-GB" sz="2000" dirty="0">
              <a:solidFill>
                <a:srgbClr val="448453"/>
              </a:solidFill>
              <a:latin typeface="Abadi" panose="020B0604020104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448453"/>
                </a:solidFill>
                <a:latin typeface="Abadi" panose="020B0604020104020204" pitchFamily="34" charset="0"/>
              </a:rPr>
              <a:t>6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 </a:t>
            </a:r>
            <a:r>
              <a:rPr lang="en-GB" sz="2000" b="1" dirty="0">
                <a:solidFill>
                  <a:srgbClr val="448453"/>
                </a:solidFill>
                <a:latin typeface="Abadi" panose="020B0604020104020204" pitchFamily="34" charset="0"/>
              </a:rPr>
              <a:t>Pillars</a:t>
            </a: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1. Be heard: 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Influence at ICS/PCNs/Agencies</a:t>
            </a: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2. Workforce and wellbeing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: Recruit, Retrain, Retain</a:t>
            </a: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3. Drive Digital: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 </a:t>
            </a:r>
            <a:r>
              <a:rPr lang="en-GB" dirty="0">
                <a:solidFill>
                  <a:srgbClr val="448453"/>
                </a:solidFill>
                <a:latin typeface="Abadi" panose="020B0604020104020204" pitchFamily="34" charset="0"/>
              </a:rPr>
              <a:t>Deploy ERD/SIDER, drive ops/care dividend </a:t>
            </a:r>
            <a:endParaRPr lang="en-GB" sz="2000" dirty="0">
              <a:solidFill>
                <a:srgbClr val="448453"/>
              </a:solidFill>
              <a:latin typeface="Abadi" panose="020B0604020104020204" pitchFamily="34" charset="0"/>
            </a:endParaRP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4.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Representation Review: 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Implement outcome</a:t>
            </a: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5. Deliver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for contractors: </a:t>
            </a:r>
            <a:r>
              <a:rPr lang="en-GB" dirty="0">
                <a:solidFill>
                  <a:srgbClr val="448453"/>
                </a:solidFill>
                <a:latin typeface="Abadi" panose="020B0604020104020204" pitchFamily="34" charset="0"/>
              </a:rPr>
              <a:t>Move at scale and pace</a:t>
            </a:r>
            <a:endParaRPr lang="en-GB" sz="2000" dirty="0">
              <a:solidFill>
                <a:srgbClr val="448453"/>
              </a:solidFill>
              <a:latin typeface="Abadi" panose="020B0604020104020204" pitchFamily="34" charset="0"/>
            </a:endParaRPr>
          </a:p>
          <a:p>
            <a:pPr marL="0" indent="0" fontAlgn="base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6. Provide</a:t>
            </a:r>
            <a:r>
              <a:rPr lang="en-GB" sz="2000" dirty="0">
                <a:solidFill>
                  <a:srgbClr val="448453"/>
                </a:solidFill>
                <a:latin typeface="Abadi" panose="020B0604020104020204" pitchFamily="34" charset="0"/>
              </a:rPr>
              <a:t> Return on Investment for system and contractors</a:t>
            </a:r>
          </a:p>
          <a:p>
            <a:pPr marL="0" indent="0" fontAlgn="base">
              <a:buNone/>
            </a:pPr>
            <a:endParaRPr lang="en-GB" sz="2000" dirty="0">
              <a:solidFill>
                <a:srgbClr val="448453"/>
              </a:solidFill>
              <a:latin typeface="Abadi" panose="020B06040201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526C0-9F87-434A-805D-3C09BA283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65" y="5222275"/>
            <a:ext cx="2601006" cy="10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893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20484</TotalTime>
  <Words>148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Arial</vt:lpstr>
      <vt:lpstr>Calibri</vt:lpstr>
      <vt:lpstr>Corbel</vt:lpstr>
      <vt:lpstr>Basis</vt:lpstr>
      <vt:lpstr>  22-23 Core Focus: Current Priorities + Pillars   “Delivery Dozen”</vt:lpstr>
    </vt:vector>
  </TitlesOfParts>
  <Company>Celesio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Aspire Programme – Lloydspharmacy</dc:title>
  <dc:creator>Celesio</dc:creator>
  <cp:lastModifiedBy>Michael Lennox</cp:lastModifiedBy>
  <cp:revision>209</cp:revision>
  <dcterms:created xsi:type="dcterms:W3CDTF">2016-01-15T11:41:23Z</dcterms:created>
  <dcterms:modified xsi:type="dcterms:W3CDTF">2022-09-29T08:16:49Z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">
    <vt:lpwstr>CCEA</vt:lpwstr>
  </property>
  <property fmtid="{D5CDD505-2E9C-101B-9397-08002B2CF9AE}" pid="3" name="Status">
    <vt:lpwstr>April 2011</vt:lpwstr>
  </property>
  <property fmtid="{D5CDD505-2E9C-101B-9397-08002B2CF9AE}" pid="4" name="ShowAuthor">
    <vt:lpwstr>True</vt:lpwstr>
  </property>
  <property fmtid="{D5CDD505-2E9C-101B-9397-08002B2CF9AE}" pid="5" name="ShowSideNumber">
    <vt:lpwstr>True</vt:lpwstr>
  </property>
  <property fmtid="{D5CDD505-2E9C-101B-9397-08002B2CF9AE}" pid="6" name="ShowSideNumberOnTitle">
    <vt:lpwstr>True</vt:lpwstr>
  </property>
  <property fmtid="{D5CDD505-2E9C-101B-9397-08002B2CF9AE}" pid="7" name="ShowStatus">
    <vt:lpwstr>True</vt:lpwstr>
  </property>
  <property fmtid="{D5CDD505-2E9C-101B-9397-08002B2CF9AE}" pid="8" name="Company">
    <vt:lpwstr>Celesio AG</vt:lpwstr>
  </property>
  <property fmtid="{D5CDD505-2E9C-101B-9397-08002B2CF9AE}" pid="9" name="DateTime">
    <vt:lpwstr>18. Jun 2009, 07:13:16</vt:lpwstr>
  </property>
  <property fmtid="{D5CDD505-2E9C-101B-9397-08002B2CF9AE}" pid="10" name="ProductName">
    <vt:lpwstr>Celesio - Menu for Powerpoint 2003</vt:lpwstr>
  </property>
  <property fmtid="{D5CDD505-2E9C-101B-9397-08002B2CF9AE}" pid="11" name="Version">
    <vt:lpwstr>1.0.0.0</vt:lpwstr>
  </property>
</Properties>
</file>