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8" r:id="rId7"/>
    <p:sldId id="262" r:id="rId8"/>
    <p:sldId id="263" r:id="rId9"/>
    <p:sldId id="266" r:id="rId10"/>
    <p:sldId id="267"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94660"/>
  </p:normalViewPr>
  <p:slideViewPr>
    <p:cSldViewPr snapToGrid="0">
      <p:cViewPr varScale="1">
        <p:scale>
          <a:sx n="62" d="100"/>
          <a:sy n="62" d="100"/>
        </p:scale>
        <p:origin x="9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54312532-4E65-4819-9434-761962A4BBD2}"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AED25B08-FD0C-4E2E-8D51-F440F1928185}">
      <dgm:prSet/>
      <dgm:spPr/>
      <dgm:t>
        <a:bodyPr/>
        <a:lstStyle/>
        <a:p>
          <a:endParaRPr lang="en-GB" dirty="0"/>
        </a:p>
        <a:p>
          <a:r>
            <a:rPr lang="en-US" dirty="0"/>
            <a:t>Public Health Interventions</a:t>
          </a:r>
        </a:p>
      </dgm:t>
    </dgm:pt>
    <dgm:pt modelId="{2EF8A1D3-078D-4D77-AEBE-9A6053BDB119}" type="parTrans" cxnId="{8BE1BB0F-B3AA-4220-BC56-26927EE9A723}">
      <dgm:prSet/>
      <dgm:spPr/>
      <dgm:t>
        <a:bodyPr/>
        <a:lstStyle/>
        <a:p>
          <a:endParaRPr lang="en-US"/>
        </a:p>
      </dgm:t>
    </dgm:pt>
    <dgm:pt modelId="{FBE930B7-88B6-4ECD-A241-CF365CA90FF8}" type="sibTrans" cxnId="{8BE1BB0F-B3AA-4220-BC56-26927EE9A723}">
      <dgm:prSet/>
      <dgm:spPr/>
      <dgm:t>
        <a:bodyPr/>
        <a:lstStyle/>
        <a:p>
          <a:endParaRPr lang="en-US" dirty="0"/>
        </a:p>
      </dgm:t>
    </dgm:pt>
    <dgm:pt modelId="{06FD06B6-1963-4FDB-8FC9-E2DEDE822CDA}">
      <dgm:prSet/>
      <dgm:spPr/>
      <dgm:t>
        <a:bodyPr/>
        <a:lstStyle/>
        <a:p>
          <a:r>
            <a:rPr lang="en-GB" dirty="0"/>
            <a:t>Ensure with Changes in Ownerships –New pharmacies are accredited to provide Public Health Services.</a:t>
          </a:r>
          <a:endParaRPr lang="en-US" dirty="0"/>
        </a:p>
      </dgm:t>
    </dgm:pt>
    <dgm:pt modelId="{C27B9C7C-A4FF-4502-8162-45D496FB3EBD}" type="parTrans" cxnId="{5A56F201-39D9-42EC-9B59-1C4EF00BD92F}">
      <dgm:prSet/>
      <dgm:spPr/>
      <dgm:t>
        <a:bodyPr/>
        <a:lstStyle/>
        <a:p>
          <a:endParaRPr lang="en-US"/>
        </a:p>
      </dgm:t>
    </dgm:pt>
    <dgm:pt modelId="{AD66A70A-0E5B-41B1-8611-836EFBDEAD64}" type="sibTrans" cxnId="{5A56F201-39D9-42EC-9B59-1C4EF00BD92F}">
      <dgm:prSet/>
      <dgm:spPr/>
      <dgm:t>
        <a:bodyPr/>
        <a:lstStyle/>
        <a:p>
          <a:endParaRPr lang="en-US" dirty="0"/>
        </a:p>
      </dgm:t>
    </dgm:pt>
    <dgm:pt modelId="{7AC92AF4-1E57-4D6F-923A-0874574FFEF3}">
      <dgm:prSet/>
      <dgm:spPr/>
      <dgm:t>
        <a:bodyPr/>
        <a:lstStyle/>
        <a:p>
          <a:pPr>
            <a:buNone/>
          </a:pPr>
          <a:r>
            <a:rPr lang="en-GB" b="0" i="0" dirty="0"/>
            <a:t>Turning Point - NEO360 issues: Pharmacies are locking themselves out of system and meaning a complete reset for those affected</a:t>
          </a:r>
          <a:endParaRPr lang="en-GB" dirty="0"/>
        </a:p>
      </dgm:t>
    </dgm:pt>
    <dgm:pt modelId="{ECD3BFF0-2F9C-4F9F-A2B4-AB1120F08B7D}" type="parTrans" cxnId="{641B0595-889D-4AC3-9574-818F496EC0B5}">
      <dgm:prSet/>
      <dgm:spPr/>
      <dgm:t>
        <a:bodyPr/>
        <a:lstStyle/>
        <a:p>
          <a:endParaRPr lang="en-GB"/>
        </a:p>
      </dgm:t>
    </dgm:pt>
    <dgm:pt modelId="{70E3F8D0-2637-4B16-9C1A-DE43EAE02F36}" type="sibTrans" cxnId="{641B0595-889D-4AC3-9574-818F496EC0B5}">
      <dgm:prSet/>
      <dgm:spPr/>
      <dgm:t>
        <a:bodyPr/>
        <a:lstStyle/>
        <a:p>
          <a:endParaRPr lang="en-GB" dirty="0"/>
        </a:p>
      </dgm:t>
    </dgm:pt>
    <dgm:pt modelId="{96F56213-15E6-4C5D-8C89-BC0E5E48A7C0}">
      <dgm:prSet/>
      <dgm:spPr/>
      <dgm:t>
        <a:bodyPr/>
        <a:lstStyle/>
        <a:p>
          <a:pPr>
            <a:buNone/>
          </a:pPr>
          <a:r>
            <a:rPr lang="en-GB" b="0" i="0" dirty="0"/>
            <a:t>Turning Point -Sense check that all pharmacies who claimed via Pharmoutcomes have also submitted claims on NE0 360 -Reason as the NE0360 had locked pharmacy accounts-Check and ask pharmacies to use correct platform if affected.</a:t>
          </a:r>
          <a:endParaRPr lang="en-GB" dirty="0"/>
        </a:p>
      </dgm:t>
    </dgm:pt>
    <dgm:pt modelId="{E3B1EBED-781A-4204-A972-BF343031CE4C}" type="parTrans" cxnId="{D41B14D5-1925-416C-B5F7-37164371B1C4}">
      <dgm:prSet/>
      <dgm:spPr/>
      <dgm:t>
        <a:bodyPr/>
        <a:lstStyle/>
        <a:p>
          <a:endParaRPr lang="en-GB"/>
        </a:p>
      </dgm:t>
    </dgm:pt>
    <dgm:pt modelId="{6B2BFABF-A62A-4DE8-8FFB-FC193955D703}" type="sibTrans" cxnId="{D41B14D5-1925-416C-B5F7-37164371B1C4}">
      <dgm:prSet/>
      <dgm:spPr/>
      <dgm:t>
        <a:bodyPr/>
        <a:lstStyle/>
        <a:p>
          <a:endParaRPr lang="en-GB" dirty="0"/>
        </a:p>
      </dgm:t>
    </dgm:pt>
    <dgm:pt modelId="{AA1724D8-309B-4E5B-A054-6E61A8B9BAC6}">
      <dgm:prSet/>
      <dgm:spPr/>
      <dgm:t>
        <a:bodyPr/>
        <a:lstStyle/>
        <a:p>
          <a:r>
            <a:rPr lang="en-US" dirty="0"/>
            <a:t>Public Health Commissioning –PSRS national contract vs local contracts-working with Public health and ICB to assist the changeover to standard NHS Contract for all local commissioned services.</a:t>
          </a:r>
        </a:p>
      </dgm:t>
    </dgm:pt>
    <dgm:pt modelId="{CABF4663-E23E-4EC2-9F8F-89B3779A8D2C}" type="parTrans" cxnId="{B2A8FE97-76D1-425E-BF08-01B5CBCFE8D4}">
      <dgm:prSet/>
      <dgm:spPr/>
    </dgm:pt>
    <dgm:pt modelId="{8C0ABA5D-EABF-4660-A441-C0D8D586333E}" type="sibTrans" cxnId="{B2A8FE97-76D1-425E-BF08-01B5CBCFE8D4}">
      <dgm:prSet/>
      <dgm:spPr/>
      <dgm:t>
        <a:bodyPr/>
        <a:lstStyle/>
        <a:p>
          <a:endParaRPr lang="en-GB" dirty="0"/>
        </a:p>
      </dgm:t>
    </dgm:pt>
    <dgm:pt modelId="{09134789-6130-461A-98F6-BD5572BFC2AE}">
      <dgm:prSet/>
      <dgm:spPr/>
      <dgm:t>
        <a:bodyPr/>
        <a:lstStyle/>
        <a:p>
          <a:endParaRPr lang="en-US" dirty="0"/>
        </a:p>
      </dgm:t>
    </dgm:pt>
    <dgm:pt modelId="{2F2388A3-2DD1-4237-8996-B91A95F9F17F}" type="parTrans" cxnId="{34BBA9E0-113C-49C0-8734-6B4E61A40F95}">
      <dgm:prSet/>
      <dgm:spPr/>
    </dgm:pt>
    <dgm:pt modelId="{DA5E77C9-D696-440D-A7B1-BCDF7B3759DB}" type="sibTrans" cxnId="{34BBA9E0-113C-49C0-8734-6B4E61A40F95}">
      <dgm:prSet/>
      <dgm:spPr/>
    </dgm:pt>
    <dgm:pt modelId="{E423935D-1886-403E-977F-24B42616A739}" type="pres">
      <dgm:prSet presAssocID="{54312532-4E65-4819-9434-761962A4BBD2}" presName="Name0" presStyleCnt="0">
        <dgm:presLayoutVars>
          <dgm:dir/>
          <dgm:resizeHandles val="exact"/>
        </dgm:presLayoutVars>
      </dgm:prSet>
      <dgm:spPr/>
    </dgm:pt>
    <dgm:pt modelId="{F0DBE6DA-4304-49B8-B400-3AFA958BE0B5}" type="pres">
      <dgm:prSet presAssocID="{AED25B08-FD0C-4E2E-8D51-F440F1928185}" presName="node" presStyleLbl="node1" presStyleIdx="0" presStyleCnt="6">
        <dgm:presLayoutVars>
          <dgm:bulletEnabled val="1"/>
        </dgm:presLayoutVars>
      </dgm:prSet>
      <dgm:spPr/>
    </dgm:pt>
    <dgm:pt modelId="{99795511-FE0E-4A33-8E61-3B4BA66467AB}" type="pres">
      <dgm:prSet presAssocID="{FBE930B7-88B6-4ECD-A241-CF365CA90FF8}" presName="sibTrans" presStyleLbl="sibTrans1D1" presStyleIdx="0" presStyleCnt="5"/>
      <dgm:spPr/>
    </dgm:pt>
    <dgm:pt modelId="{B7CEA506-132D-4F56-B04B-CE55B85512B5}" type="pres">
      <dgm:prSet presAssocID="{FBE930B7-88B6-4ECD-A241-CF365CA90FF8}" presName="connectorText" presStyleLbl="sibTrans1D1" presStyleIdx="0" presStyleCnt="5"/>
      <dgm:spPr/>
    </dgm:pt>
    <dgm:pt modelId="{9E15A0BD-2F8F-4F14-B9FE-9F769E065E3E}" type="pres">
      <dgm:prSet presAssocID="{96F56213-15E6-4C5D-8C89-BC0E5E48A7C0}" presName="node" presStyleLbl="node1" presStyleIdx="1" presStyleCnt="6">
        <dgm:presLayoutVars>
          <dgm:bulletEnabled val="1"/>
        </dgm:presLayoutVars>
      </dgm:prSet>
      <dgm:spPr/>
    </dgm:pt>
    <dgm:pt modelId="{5B8D8B1C-2CF5-4CD8-A7CA-A2C7D2A13DDA}" type="pres">
      <dgm:prSet presAssocID="{6B2BFABF-A62A-4DE8-8FFB-FC193955D703}" presName="sibTrans" presStyleLbl="sibTrans1D1" presStyleIdx="1" presStyleCnt="5"/>
      <dgm:spPr/>
    </dgm:pt>
    <dgm:pt modelId="{1A8A3705-A38D-4EBA-B3D6-2782A7910B38}" type="pres">
      <dgm:prSet presAssocID="{6B2BFABF-A62A-4DE8-8FFB-FC193955D703}" presName="connectorText" presStyleLbl="sibTrans1D1" presStyleIdx="1" presStyleCnt="5"/>
      <dgm:spPr/>
    </dgm:pt>
    <dgm:pt modelId="{5F2AC1A1-3E57-4AA8-A912-3EB6AEBAEB0C}" type="pres">
      <dgm:prSet presAssocID="{7AC92AF4-1E57-4D6F-923A-0874574FFEF3}" presName="node" presStyleLbl="node1" presStyleIdx="2" presStyleCnt="6">
        <dgm:presLayoutVars>
          <dgm:bulletEnabled val="1"/>
        </dgm:presLayoutVars>
      </dgm:prSet>
      <dgm:spPr/>
    </dgm:pt>
    <dgm:pt modelId="{1C77AF66-AE7D-4B57-A40A-93CD0B257CC5}" type="pres">
      <dgm:prSet presAssocID="{70E3F8D0-2637-4B16-9C1A-DE43EAE02F36}" presName="sibTrans" presStyleLbl="sibTrans1D1" presStyleIdx="2" presStyleCnt="5"/>
      <dgm:spPr/>
    </dgm:pt>
    <dgm:pt modelId="{F13C14F7-3681-490F-89C5-4CC66E6C19C4}" type="pres">
      <dgm:prSet presAssocID="{70E3F8D0-2637-4B16-9C1A-DE43EAE02F36}" presName="connectorText" presStyleLbl="sibTrans1D1" presStyleIdx="2" presStyleCnt="5"/>
      <dgm:spPr/>
    </dgm:pt>
    <dgm:pt modelId="{1ACD80BD-850D-4C2E-97E1-908E01283832}" type="pres">
      <dgm:prSet presAssocID="{06FD06B6-1963-4FDB-8FC9-E2DEDE822CDA}" presName="node" presStyleLbl="node1" presStyleIdx="3" presStyleCnt="6">
        <dgm:presLayoutVars>
          <dgm:bulletEnabled val="1"/>
        </dgm:presLayoutVars>
      </dgm:prSet>
      <dgm:spPr/>
    </dgm:pt>
    <dgm:pt modelId="{87A887C2-1C49-4EFE-ADEE-F0CE137D4F2F}" type="pres">
      <dgm:prSet presAssocID="{AD66A70A-0E5B-41B1-8611-836EFBDEAD64}" presName="sibTrans" presStyleLbl="sibTrans1D1" presStyleIdx="3" presStyleCnt="5"/>
      <dgm:spPr/>
    </dgm:pt>
    <dgm:pt modelId="{9F2B280A-197A-45D2-9B8E-65AFFE5C0D2D}" type="pres">
      <dgm:prSet presAssocID="{AD66A70A-0E5B-41B1-8611-836EFBDEAD64}" presName="connectorText" presStyleLbl="sibTrans1D1" presStyleIdx="3" presStyleCnt="5"/>
      <dgm:spPr/>
    </dgm:pt>
    <dgm:pt modelId="{C1E9B616-81BA-4E9F-BDD6-F6BE5502CEC1}" type="pres">
      <dgm:prSet presAssocID="{AA1724D8-309B-4E5B-A054-6E61A8B9BAC6}" presName="node" presStyleLbl="node1" presStyleIdx="4" presStyleCnt="6">
        <dgm:presLayoutVars>
          <dgm:bulletEnabled val="1"/>
        </dgm:presLayoutVars>
      </dgm:prSet>
      <dgm:spPr/>
    </dgm:pt>
    <dgm:pt modelId="{3E7AA09C-87B8-43A5-96A2-3203BD9FB13C}" type="pres">
      <dgm:prSet presAssocID="{8C0ABA5D-EABF-4660-A441-C0D8D586333E}" presName="sibTrans" presStyleLbl="sibTrans1D1" presStyleIdx="4" presStyleCnt="5"/>
      <dgm:spPr/>
    </dgm:pt>
    <dgm:pt modelId="{AC6D022A-BEF8-40F9-80DF-1F5DB691C45B}" type="pres">
      <dgm:prSet presAssocID="{8C0ABA5D-EABF-4660-A441-C0D8D586333E}" presName="connectorText" presStyleLbl="sibTrans1D1" presStyleIdx="4" presStyleCnt="5"/>
      <dgm:spPr/>
    </dgm:pt>
    <dgm:pt modelId="{D2BAACC6-AC0B-4D20-A55C-CCA92DF472F9}" type="pres">
      <dgm:prSet presAssocID="{09134789-6130-461A-98F6-BD5572BFC2AE}" presName="node" presStyleLbl="node1" presStyleIdx="5" presStyleCnt="6">
        <dgm:presLayoutVars>
          <dgm:bulletEnabled val="1"/>
        </dgm:presLayoutVars>
      </dgm:prSet>
      <dgm:spPr/>
    </dgm:pt>
  </dgm:ptLst>
  <dgm:cxnLst>
    <dgm:cxn modelId="{5A56F201-39D9-42EC-9B59-1C4EF00BD92F}" srcId="{54312532-4E65-4819-9434-761962A4BBD2}" destId="{06FD06B6-1963-4FDB-8FC9-E2DEDE822CDA}" srcOrd="3" destOrd="0" parTransId="{C27B9C7C-A4FF-4502-8162-45D496FB3EBD}" sibTransId="{AD66A70A-0E5B-41B1-8611-836EFBDEAD64}"/>
    <dgm:cxn modelId="{84D04405-7882-441D-8F58-220E7AA58F2D}" type="presOf" srcId="{AD66A70A-0E5B-41B1-8611-836EFBDEAD64}" destId="{87A887C2-1C49-4EFE-ADEE-F0CE137D4F2F}" srcOrd="0" destOrd="0" presId="urn:microsoft.com/office/officeart/2016/7/layout/RepeatingBendingProcessNew"/>
    <dgm:cxn modelId="{8BE1BB0F-B3AA-4220-BC56-26927EE9A723}" srcId="{54312532-4E65-4819-9434-761962A4BBD2}" destId="{AED25B08-FD0C-4E2E-8D51-F440F1928185}" srcOrd="0" destOrd="0" parTransId="{2EF8A1D3-078D-4D77-AEBE-9A6053BDB119}" sibTransId="{FBE930B7-88B6-4ECD-A241-CF365CA90FF8}"/>
    <dgm:cxn modelId="{76EDCC2E-D62E-4683-899E-8CFFA3E6EC94}" type="presOf" srcId="{09134789-6130-461A-98F6-BD5572BFC2AE}" destId="{D2BAACC6-AC0B-4D20-A55C-CCA92DF472F9}" srcOrd="0" destOrd="0" presId="urn:microsoft.com/office/officeart/2016/7/layout/RepeatingBendingProcessNew"/>
    <dgm:cxn modelId="{7FBB1663-9635-42DB-A9E3-7B8D75E322EF}" type="presOf" srcId="{8C0ABA5D-EABF-4660-A441-C0D8D586333E}" destId="{3E7AA09C-87B8-43A5-96A2-3203BD9FB13C}" srcOrd="0" destOrd="0" presId="urn:microsoft.com/office/officeart/2016/7/layout/RepeatingBendingProcessNew"/>
    <dgm:cxn modelId="{9EBB1148-3646-485D-A1B8-00CC7AD7971E}" type="presOf" srcId="{FBE930B7-88B6-4ECD-A241-CF365CA90FF8}" destId="{99795511-FE0E-4A33-8E61-3B4BA66467AB}" srcOrd="0" destOrd="0" presId="urn:microsoft.com/office/officeart/2016/7/layout/RepeatingBendingProcessNew"/>
    <dgm:cxn modelId="{E6C8116D-700D-40A9-9AE8-5BE0E7F5E1B6}" type="presOf" srcId="{06FD06B6-1963-4FDB-8FC9-E2DEDE822CDA}" destId="{1ACD80BD-850D-4C2E-97E1-908E01283832}" srcOrd="0" destOrd="0" presId="urn:microsoft.com/office/officeart/2016/7/layout/RepeatingBendingProcessNew"/>
    <dgm:cxn modelId="{0E884C6E-F2F1-4537-B594-BE488067058F}" type="presOf" srcId="{AED25B08-FD0C-4E2E-8D51-F440F1928185}" destId="{F0DBE6DA-4304-49B8-B400-3AFA958BE0B5}" srcOrd="0" destOrd="0" presId="urn:microsoft.com/office/officeart/2016/7/layout/RepeatingBendingProcessNew"/>
    <dgm:cxn modelId="{3CFC4D50-2022-4615-B2A9-1984CE2BC5A7}" type="presOf" srcId="{7AC92AF4-1E57-4D6F-923A-0874574FFEF3}" destId="{5F2AC1A1-3E57-4AA8-A912-3EB6AEBAEB0C}" srcOrd="0" destOrd="0" presId="urn:microsoft.com/office/officeart/2016/7/layout/RepeatingBendingProcessNew"/>
    <dgm:cxn modelId="{8803A777-473F-4633-9549-BFBDBA930608}" type="presOf" srcId="{6B2BFABF-A62A-4DE8-8FFB-FC193955D703}" destId="{5B8D8B1C-2CF5-4CD8-A7CA-A2C7D2A13DDA}" srcOrd="0" destOrd="0" presId="urn:microsoft.com/office/officeart/2016/7/layout/RepeatingBendingProcessNew"/>
    <dgm:cxn modelId="{0A539678-457A-41E9-AC4B-453FCFF40924}" type="presOf" srcId="{70E3F8D0-2637-4B16-9C1A-DE43EAE02F36}" destId="{F13C14F7-3681-490F-89C5-4CC66E6C19C4}" srcOrd="1" destOrd="0" presId="urn:microsoft.com/office/officeart/2016/7/layout/RepeatingBendingProcessNew"/>
    <dgm:cxn modelId="{F7A82F88-CD13-47E0-BDE8-180D68D20139}" type="presOf" srcId="{70E3F8D0-2637-4B16-9C1A-DE43EAE02F36}" destId="{1C77AF66-AE7D-4B57-A40A-93CD0B257CC5}" srcOrd="0" destOrd="0" presId="urn:microsoft.com/office/officeart/2016/7/layout/RepeatingBendingProcessNew"/>
    <dgm:cxn modelId="{AFF46A88-86E9-4830-BB31-1A851D45F11D}" type="presOf" srcId="{AA1724D8-309B-4E5B-A054-6E61A8B9BAC6}" destId="{C1E9B616-81BA-4E9F-BDD6-F6BE5502CEC1}" srcOrd="0" destOrd="0" presId="urn:microsoft.com/office/officeart/2016/7/layout/RepeatingBendingProcessNew"/>
    <dgm:cxn modelId="{2FFD8590-EB64-4616-81EC-E3F84A24F991}" type="presOf" srcId="{54312532-4E65-4819-9434-761962A4BBD2}" destId="{E423935D-1886-403E-977F-24B42616A739}" srcOrd="0" destOrd="0" presId="urn:microsoft.com/office/officeart/2016/7/layout/RepeatingBendingProcessNew"/>
    <dgm:cxn modelId="{3C8FB692-02AA-4E80-81FA-C54F40BB577C}" type="presOf" srcId="{6B2BFABF-A62A-4DE8-8FFB-FC193955D703}" destId="{1A8A3705-A38D-4EBA-B3D6-2782A7910B38}" srcOrd="1" destOrd="0" presId="urn:microsoft.com/office/officeart/2016/7/layout/RepeatingBendingProcessNew"/>
    <dgm:cxn modelId="{641B0595-889D-4AC3-9574-818F496EC0B5}" srcId="{54312532-4E65-4819-9434-761962A4BBD2}" destId="{7AC92AF4-1E57-4D6F-923A-0874574FFEF3}" srcOrd="2" destOrd="0" parTransId="{ECD3BFF0-2F9C-4F9F-A2B4-AB1120F08B7D}" sibTransId="{70E3F8D0-2637-4B16-9C1A-DE43EAE02F36}"/>
    <dgm:cxn modelId="{B2A8FE97-76D1-425E-BF08-01B5CBCFE8D4}" srcId="{54312532-4E65-4819-9434-761962A4BBD2}" destId="{AA1724D8-309B-4E5B-A054-6E61A8B9BAC6}" srcOrd="4" destOrd="0" parTransId="{CABF4663-E23E-4EC2-9F8F-89B3779A8D2C}" sibTransId="{8C0ABA5D-EABF-4660-A441-C0D8D586333E}"/>
    <dgm:cxn modelId="{0DBF58AC-7B99-4BEF-B48A-006EFE44C053}" type="presOf" srcId="{AD66A70A-0E5B-41B1-8611-836EFBDEAD64}" destId="{9F2B280A-197A-45D2-9B8E-65AFFE5C0D2D}" srcOrd="1" destOrd="0" presId="urn:microsoft.com/office/officeart/2016/7/layout/RepeatingBendingProcessNew"/>
    <dgm:cxn modelId="{627EFDC9-7F32-4679-BEB1-EB21A5112562}" type="presOf" srcId="{8C0ABA5D-EABF-4660-A441-C0D8D586333E}" destId="{AC6D022A-BEF8-40F9-80DF-1F5DB691C45B}" srcOrd="1" destOrd="0" presId="urn:microsoft.com/office/officeart/2016/7/layout/RepeatingBendingProcessNew"/>
    <dgm:cxn modelId="{D41B14D5-1925-416C-B5F7-37164371B1C4}" srcId="{54312532-4E65-4819-9434-761962A4BBD2}" destId="{96F56213-15E6-4C5D-8C89-BC0E5E48A7C0}" srcOrd="1" destOrd="0" parTransId="{E3B1EBED-781A-4204-A972-BF343031CE4C}" sibTransId="{6B2BFABF-A62A-4DE8-8FFB-FC193955D703}"/>
    <dgm:cxn modelId="{34BBA9E0-113C-49C0-8734-6B4E61A40F95}" srcId="{54312532-4E65-4819-9434-761962A4BBD2}" destId="{09134789-6130-461A-98F6-BD5572BFC2AE}" srcOrd="5" destOrd="0" parTransId="{2F2388A3-2DD1-4237-8996-B91A95F9F17F}" sibTransId="{DA5E77C9-D696-440D-A7B1-BCDF7B3759DB}"/>
    <dgm:cxn modelId="{B6BA25E7-3A1E-4B43-A0E3-003FE8379E48}" type="presOf" srcId="{96F56213-15E6-4C5D-8C89-BC0E5E48A7C0}" destId="{9E15A0BD-2F8F-4F14-B9FE-9F769E065E3E}" srcOrd="0" destOrd="0" presId="urn:microsoft.com/office/officeart/2016/7/layout/RepeatingBendingProcessNew"/>
    <dgm:cxn modelId="{3CB841FF-AFB9-4C6F-8202-31340F45C673}" type="presOf" srcId="{FBE930B7-88B6-4ECD-A241-CF365CA90FF8}" destId="{B7CEA506-132D-4F56-B04B-CE55B85512B5}" srcOrd="1" destOrd="0" presId="urn:microsoft.com/office/officeart/2016/7/layout/RepeatingBendingProcessNew"/>
    <dgm:cxn modelId="{8D75F0AF-1813-4661-8F12-C5A93D9BD98F}" type="presParOf" srcId="{E423935D-1886-403E-977F-24B42616A739}" destId="{F0DBE6DA-4304-49B8-B400-3AFA958BE0B5}" srcOrd="0" destOrd="0" presId="urn:microsoft.com/office/officeart/2016/7/layout/RepeatingBendingProcessNew"/>
    <dgm:cxn modelId="{440A38A7-5E44-4F84-AB2F-9F37FFC853C7}" type="presParOf" srcId="{E423935D-1886-403E-977F-24B42616A739}" destId="{99795511-FE0E-4A33-8E61-3B4BA66467AB}" srcOrd="1" destOrd="0" presId="urn:microsoft.com/office/officeart/2016/7/layout/RepeatingBendingProcessNew"/>
    <dgm:cxn modelId="{AA99453E-80D2-43D4-9770-B1E6B1E5DB7A}" type="presParOf" srcId="{99795511-FE0E-4A33-8E61-3B4BA66467AB}" destId="{B7CEA506-132D-4F56-B04B-CE55B85512B5}" srcOrd="0" destOrd="0" presId="urn:microsoft.com/office/officeart/2016/7/layout/RepeatingBendingProcessNew"/>
    <dgm:cxn modelId="{E4562699-D33C-4726-A3BE-AE1E24ADD92A}" type="presParOf" srcId="{E423935D-1886-403E-977F-24B42616A739}" destId="{9E15A0BD-2F8F-4F14-B9FE-9F769E065E3E}" srcOrd="2" destOrd="0" presId="urn:microsoft.com/office/officeart/2016/7/layout/RepeatingBendingProcessNew"/>
    <dgm:cxn modelId="{8A8AD6F3-62FF-4C70-B966-E90B1E94DD7E}" type="presParOf" srcId="{E423935D-1886-403E-977F-24B42616A739}" destId="{5B8D8B1C-2CF5-4CD8-A7CA-A2C7D2A13DDA}" srcOrd="3" destOrd="0" presId="urn:microsoft.com/office/officeart/2016/7/layout/RepeatingBendingProcessNew"/>
    <dgm:cxn modelId="{9DEB0F95-52E1-4138-B701-75F8F77853CF}" type="presParOf" srcId="{5B8D8B1C-2CF5-4CD8-A7CA-A2C7D2A13DDA}" destId="{1A8A3705-A38D-4EBA-B3D6-2782A7910B38}" srcOrd="0" destOrd="0" presId="urn:microsoft.com/office/officeart/2016/7/layout/RepeatingBendingProcessNew"/>
    <dgm:cxn modelId="{F9E45E06-E181-41AA-99DC-BF091E1378EB}" type="presParOf" srcId="{E423935D-1886-403E-977F-24B42616A739}" destId="{5F2AC1A1-3E57-4AA8-A912-3EB6AEBAEB0C}" srcOrd="4" destOrd="0" presId="urn:microsoft.com/office/officeart/2016/7/layout/RepeatingBendingProcessNew"/>
    <dgm:cxn modelId="{B228EFB7-F99F-49B9-8989-83BFD9D0C70A}" type="presParOf" srcId="{E423935D-1886-403E-977F-24B42616A739}" destId="{1C77AF66-AE7D-4B57-A40A-93CD0B257CC5}" srcOrd="5" destOrd="0" presId="urn:microsoft.com/office/officeart/2016/7/layout/RepeatingBendingProcessNew"/>
    <dgm:cxn modelId="{0205F7C8-4D85-4CFF-86E4-3A6DE1EB0E3F}" type="presParOf" srcId="{1C77AF66-AE7D-4B57-A40A-93CD0B257CC5}" destId="{F13C14F7-3681-490F-89C5-4CC66E6C19C4}" srcOrd="0" destOrd="0" presId="urn:microsoft.com/office/officeart/2016/7/layout/RepeatingBendingProcessNew"/>
    <dgm:cxn modelId="{ACF09CF2-BE19-4F5C-ADC2-F34FADD835B2}" type="presParOf" srcId="{E423935D-1886-403E-977F-24B42616A739}" destId="{1ACD80BD-850D-4C2E-97E1-908E01283832}" srcOrd="6" destOrd="0" presId="urn:microsoft.com/office/officeart/2016/7/layout/RepeatingBendingProcessNew"/>
    <dgm:cxn modelId="{5A2D3A27-4355-4B10-97FE-90EB7FD274C1}" type="presParOf" srcId="{E423935D-1886-403E-977F-24B42616A739}" destId="{87A887C2-1C49-4EFE-ADEE-F0CE137D4F2F}" srcOrd="7" destOrd="0" presId="urn:microsoft.com/office/officeart/2016/7/layout/RepeatingBendingProcessNew"/>
    <dgm:cxn modelId="{4C0B7D6D-6A47-40E3-8243-F86D84B3905B}" type="presParOf" srcId="{87A887C2-1C49-4EFE-ADEE-F0CE137D4F2F}" destId="{9F2B280A-197A-45D2-9B8E-65AFFE5C0D2D}" srcOrd="0" destOrd="0" presId="urn:microsoft.com/office/officeart/2016/7/layout/RepeatingBendingProcessNew"/>
    <dgm:cxn modelId="{74EC23FC-362C-4C8D-B6A6-4B6912710156}" type="presParOf" srcId="{E423935D-1886-403E-977F-24B42616A739}" destId="{C1E9B616-81BA-4E9F-BDD6-F6BE5502CEC1}" srcOrd="8" destOrd="0" presId="urn:microsoft.com/office/officeart/2016/7/layout/RepeatingBendingProcessNew"/>
    <dgm:cxn modelId="{2D52E397-A399-45FE-8E5B-268486300485}" type="presParOf" srcId="{E423935D-1886-403E-977F-24B42616A739}" destId="{3E7AA09C-87B8-43A5-96A2-3203BD9FB13C}" srcOrd="9" destOrd="0" presId="urn:microsoft.com/office/officeart/2016/7/layout/RepeatingBendingProcessNew"/>
    <dgm:cxn modelId="{DC97DA16-4EC0-4B8C-B3D8-022EE01F461F}" type="presParOf" srcId="{3E7AA09C-87B8-43A5-96A2-3203BD9FB13C}" destId="{AC6D022A-BEF8-40F9-80DF-1F5DB691C45B}" srcOrd="0" destOrd="0" presId="urn:microsoft.com/office/officeart/2016/7/layout/RepeatingBendingProcessNew"/>
    <dgm:cxn modelId="{0ACBFF41-902B-4891-ABD5-F25CE00C9374}" type="presParOf" srcId="{E423935D-1886-403E-977F-24B42616A739}" destId="{D2BAACC6-AC0B-4D20-A55C-CCA92DF472F9}"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5F769E-B722-409F-AD0F-B6D940592EA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03B6220-BB82-464E-8C8B-755F8D25B63A}">
      <dgm:prSet/>
      <dgm:spPr/>
      <dgm:t>
        <a:bodyPr/>
        <a:lstStyle/>
        <a:p>
          <a:r>
            <a:rPr lang="en-US" dirty="0"/>
            <a:t>New reporting system for Pharmacies doing vaccinations, sending out information and encouraging attendance at webinars.  55 x Somerset Pharmacies have signed up to RAVS, YL chasing those outstanding.</a:t>
          </a:r>
        </a:p>
        <a:p>
          <a:r>
            <a:rPr lang="en-US" dirty="0"/>
            <a:t>MEN B vaccine -56 Pharmacies signed up to deliver –Every PCN has minimum of 3 pharmacies offering MEN B vaccines.</a:t>
          </a:r>
        </a:p>
        <a:p>
          <a:r>
            <a:rPr lang="en-US" dirty="0"/>
            <a:t>RAVS -52 Pharmacies have registered for RAVS so far –YL to continue to encourage more the other contractors are registered before deadline.</a:t>
          </a:r>
        </a:p>
      </dgm:t>
    </dgm:pt>
    <dgm:pt modelId="{707E9C9A-8778-415D-A837-587C2113D6CB}" type="parTrans" cxnId="{157380E3-3D9A-4F79-A33D-310431069ADF}">
      <dgm:prSet/>
      <dgm:spPr/>
      <dgm:t>
        <a:bodyPr/>
        <a:lstStyle/>
        <a:p>
          <a:endParaRPr lang="en-US"/>
        </a:p>
      </dgm:t>
    </dgm:pt>
    <dgm:pt modelId="{75225289-5558-4254-89D8-2AA7B7CADA7E}" type="sibTrans" cxnId="{157380E3-3D9A-4F79-A33D-310431069ADF}">
      <dgm:prSet/>
      <dgm:spPr/>
      <dgm:t>
        <a:bodyPr/>
        <a:lstStyle/>
        <a:p>
          <a:endParaRPr lang="en-US"/>
        </a:p>
      </dgm:t>
    </dgm:pt>
    <dgm:pt modelId="{33E01081-7C2D-4CB1-BE35-823875B3BA61}">
      <dgm:prSet/>
      <dgm:spPr/>
      <dgm:t>
        <a:bodyPr/>
        <a:lstStyle/>
        <a:p>
          <a:r>
            <a:rPr lang="en-US" dirty="0"/>
            <a:t>Translation Service –Access difficult-Raised with NHSE Somerset Pharmacies did not have access due to contract renewal issues. Working with ICB to get Pharmacies reactivated and Access/Pin codes resent to all contractors. Still ongoing awaiting on new PIN/Access codes to be sent out to pharmacies.</a:t>
          </a:r>
        </a:p>
      </dgm:t>
    </dgm:pt>
    <dgm:pt modelId="{9A2A4CB9-EAB7-4103-B363-E93B0119E5E4}" type="parTrans" cxnId="{3BF1F81B-083D-4883-B3B8-B66D297B8E9E}">
      <dgm:prSet/>
      <dgm:spPr/>
      <dgm:t>
        <a:bodyPr/>
        <a:lstStyle/>
        <a:p>
          <a:endParaRPr lang="en-US"/>
        </a:p>
      </dgm:t>
    </dgm:pt>
    <dgm:pt modelId="{D3FDC8BF-5AB1-40FF-BE32-436B4608B3F5}" type="sibTrans" cxnId="{3BF1F81B-083D-4883-B3B8-B66D297B8E9E}">
      <dgm:prSet/>
      <dgm:spPr/>
      <dgm:t>
        <a:bodyPr/>
        <a:lstStyle/>
        <a:p>
          <a:endParaRPr lang="en-US"/>
        </a:p>
      </dgm:t>
    </dgm:pt>
    <dgm:pt modelId="{720E2E85-B0BB-42D8-A39C-446E490AB2B9}">
      <dgm:prSet/>
      <dgm:spPr/>
      <dgm:t>
        <a:bodyPr/>
        <a:lstStyle/>
        <a:p>
          <a:r>
            <a:rPr lang="en-GB" dirty="0"/>
            <a:t>Mandatory submissions-Ensuring all contractors excluding have entered their mandatory paperwork on time to NHSE to avoid breach notices for non –compliance.</a:t>
          </a:r>
          <a:endParaRPr lang="en-US" dirty="0"/>
        </a:p>
      </dgm:t>
    </dgm:pt>
    <dgm:pt modelId="{F8725C07-D939-43D2-803B-AC35D4F493F8}" type="parTrans" cxnId="{4706AB7C-8A26-4187-9BC5-AE4250F5E459}">
      <dgm:prSet/>
      <dgm:spPr/>
      <dgm:t>
        <a:bodyPr/>
        <a:lstStyle/>
        <a:p>
          <a:endParaRPr lang="en-US"/>
        </a:p>
      </dgm:t>
    </dgm:pt>
    <dgm:pt modelId="{5909B862-32B7-42DF-A448-2AB75FE0AC5F}" type="sibTrans" cxnId="{4706AB7C-8A26-4187-9BC5-AE4250F5E459}">
      <dgm:prSet/>
      <dgm:spPr/>
      <dgm:t>
        <a:bodyPr/>
        <a:lstStyle/>
        <a:p>
          <a:endParaRPr lang="en-US"/>
        </a:p>
      </dgm:t>
    </dgm:pt>
    <dgm:pt modelId="{3007B716-E90F-4B85-863E-41F3D66B2158}" type="pres">
      <dgm:prSet presAssocID="{8E5F769E-B722-409F-AD0F-B6D940592EA8}" presName="root" presStyleCnt="0">
        <dgm:presLayoutVars>
          <dgm:dir/>
          <dgm:resizeHandles val="exact"/>
        </dgm:presLayoutVars>
      </dgm:prSet>
      <dgm:spPr/>
    </dgm:pt>
    <dgm:pt modelId="{710CC3B2-8DD2-45A9-A6AE-C53456F902F9}" type="pres">
      <dgm:prSet presAssocID="{B03B6220-BB82-464E-8C8B-755F8D25B63A}" presName="compNode" presStyleCnt="0"/>
      <dgm:spPr/>
    </dgm:pt>
    <dgm:pt modelId="{E87615BB-B87D-496F-86CF-86B98C049A35}" type="pres">
      <dgm:prSet presAssocID="{B03B6220-BB82-464E-8C8B-755F8D25B63A}" presName="bgRect" presStyleLbl="bgShp" presStyleIdx="0" presStyleCnt="3"/>
      <dgm:spPr/>
    </dgm:pt>
    <dgm:pt modelId="{28BAA048-1635-47E8-A0F9-E2AD76D6404B}" type="pres">
      <dgm:prSet presAssocID="{B03B6220-BB82-464E-8C8B-755F8D25B63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 dropper"/>
        </a:ext>
      </dgm:extLst>
    </dgm:pt>
    <dgm:pt modelId="{501AE2DE-659E-4458-A5A2-4B935B43B557}" type="pres">
      <dgm:prSet presAssocID="{B03B6220-BB82-464E-8C8B-755F8D25B63A}" presName="spaceRect" presStyleCnt="0"/>
      <dgm:spPr/>
    </dgm:pt>
    <dgm:pt modelId="{CF11FC2E-C59C-4640-AC10-B1398A8EE206}" type="pres">
      <dgm:prSet presAssocID="{B03B6220-BB82-464E-8C8B-755F8D25B63A}" presName="parTx" presStyleLbl="revTx" presStyleIdx="0" presStyleCnt="3">
        <dgm:presLayoutVars>
          <dgm:chMax val="0"/>
          <dgm:chPref val="0"/>
        </dgm:presLayoutVars>
      </dgm:prSet>
      <dgm:spPr/>
    </dgm:pt>
    <dgm:pt modelId="{66B639FC-5BD0-40AB-AC9A-6F89D2ADEF6F}" type="pres">
      <dgm:prSet presAssocID="{75225289-5558-4254-89D8-2AA7B7CADA7E}" presName="sibTrans" presStyleCnt="0"/>
      <dgm:spPr/>
    </dgm:pt>
    <dgm:pt modelId="{875D6806-A38B-4FCA-A000-EB70465158D7}" type="pres">
      <dgm:prSet presAssocID="{33E01081-7C2D-4CB1-BE35-823875B3BA61}" presName="compNode" presStyleCnt="0"/>
      <dgm:spPr/>
    </dgm:pt>
    <dgm:pt modelId="{17A57141-6BF5-4D8A-BCB1-ED021E8402FD}" type="pres">
      <dgm:prSet presAssocID="{33E01081-7C2D-4CB1-BE35-823875B3BA61}" presName="bgRect" presStyleLbl="bgShp" presStyleIdx="1" presStyleCnt="3"/>
      <dgm:spPr/>
    </dgm:pt>
    <dgm:pt modelId="{09A0524F-4AF7-4795-9BCE-0ACA99DC2592}" type="pres">
      <dgm:prSet presAssocID="{33E01081-7C2D-4CB1-BE35-823875B3BA6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F6356862-A046-477A-A4F5-34DD06AEDB8E}" type="pres">
      <dgm:prSet presAssocID="{33E01081-7C2D-4CB1-BE35-823875B3BA61}" presName="spaceRect" presStyleCnt="0"/>
      <dgm:spPr/>
    </dgm:pt>
    <dgm:pt modelId="{5CFE6AFD-AAF3-44FB-B9AE-5C33D733E230}" type="pres">
      <dgm:prSet presAssocID="{33E01081-7C2D-4CB1-BE35-823875B3BA61}" presName="parTx" presStyleLbl="revTx" presStyleIdx="1" presStyleCnt="3">
        <dgm:presLayoutVars>
          <dgm:chMax val="0"/>
          <dgm:chPref val="0"/>
        </dgm:presLayoutVars>
      </dgm:prSet>
      <dgm:spPr/>
    </dgm:pt>
    <dgm:pt modelId="{31FABAF8-03B6-4215-97F3-F3C32C49BD57}" type="pres">
      <dgm:prSet presAssocID="{D3FDC8BF-5AB1-40FF-BE32-436B4608B3F5}" presName="sibTrans" presStyleCnt="0"/>
      <dgm:spPr/>
    </dgm:pt>
    <dgm:pt modelId="{5C09F48B-BFCB-409A-8E5F-D8B6B4463237}" type="pres">
      <dgm:prSet presAssocID="{720E2E85-B0BB-42D8-A39C-446E490AB2B9}" presName="compNode" presStyleCnt="0"/>
      <dgm:spPr/>
    </dgm:pt>
    <dgm:pt modelId="{9353179C-96ED-460F-B4E2-5B96704F1CB9}" type="pres">
      <dgm:prSet presAssocID="{720E2E85-B0BB-42D8-A39C-446E490AB2B9}" presName="bgRect" presStyleLbl="bgShp" presStyleIdx="2" presStyleCnt="3"/>
      <dgm:spPr/>
    </dgm:pt>
    <dgm:pt modelId="{6445B7BF-15E7-4F5A-906F-0801EA92EDAB}" type="pres">
      <dgm:prSet presAssocID="{720E2E85-B0BB-42D8-A39C-446E490AB2B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4D4F0CC1-3386-49DF-A0E1-3A9870E5FC90}" type="pres">
      <dgm:prSet presAssocID="{720E2E85-B0BB-42D8-A39C-446E490AB2B9}" presName="spaceRect" presStyleCnt="0"/>
      <dgm:spPr/>
    </dgm:pt>
    <dgm:pt modelId="{BB35CDD4-26F8-433A-8286-CB40CCDD8D76}" type="pres">
      <dgm:prSet presAssocID="{720E2E85-B0BB-42D8-A39C-446E490AB2B9}" presName="parTx" presStyleLbl="revTx" presStyleIdx="2" presStyleCnt="3">
        <dgm:presLayoutVars>
          <dgm:chMax val="0"/>
          <dgm:chPref val="0"/>
        </dgm:presLayoutVars>
      </dgm:prSet>
      <dgm:spPr/>
    </dgm:pt>
  </dgm:ptLst>
  <dgm:cxnLst>
    <dgm:cxn modelId="{4CF0890F-359E-417A-B468-566B1CA5812E}" type="presOf" srcId="{33E01081-7C2D-4CB1-BE35-823875B3BA61}" destId="{5CFE6AFD-AAF3-44FB-B9AE-5C33D733E230}" srcOrd="0" destOrd="0" presId="urn:microsoft.com/office/officeart/2018/2/layout/IconVerticalSolidList"/>
    <dgm:cxn modelId="{E5D6971A-E7CB-4B1D-A8F5-2EB6D7230720}" type="presOf" srcId="{8E5F769E-B722-409F-AD0F-B6D940592EA8}" destId="{3007B716-E90F-4B85-863E-41F3D66B2158}" srcOrd="0" destOrd="0" presId="urn:microsoft.com/office/officeart/2018/2/layout/IconVerticalSolidList"/>
    <dgm:cxn modelId="{3BF1F81B-083D-4883-B3B8-B66D297B8E9E}" srcId="{8E5F769E-B722-409F-AD0F-B6D940592EA8}" destId="{33E01081-7C2D-4CB1-BE35-823875B3BA61}" srcOrd="1" destOrd="0" parTransId="{9A2A4CB9-EAB7-4103-B363-E93B0119E5E4}" sibTransId="{D3FDC8BF-5AB1-40FF-BE32-436B4608B3F5}"/>
    <dgm:cxn modelId="{2FED7235-F3CE-4B5F-A874-C0A4C047EEEE}" type="presOf" srcId="{B03B6220-BB82-464E-8C8B-755F8D25B63A}" destId="{CF11FC2E-C59C-4640-AC10-B1398A8EE206}" srcOrd="0" destOrd="0" presId="urn:microsoft.com/office/officeart/2018/2/layout/IconVerticalSolidList"/>
    <dgm:cxn modelId="{4706AB7C-8A26-4187-9BC5-AE4250F5E459}" srcId="{8E5F769E-B722-409F-AD0F-B6D940592EA8}" destId="{720E2E85-B0BB-42D8-A39C-446E490AB2B9}" srcOrd="2" destOrd="0" parTransId="{F8725C07-D939-43D2-803B-AC35D4F493F8}" sibTransId="{5909B862-32B7-42DF-A448-2AB75FE0AC5F}"/>
    <dgm:cxn modelId="{F25F09E2-BF03-4DC6-B28E-F8B0DC9CEE0F}" type="presOf" srcId="{720E2E85-B0BB-42D8-A39C-446E490AB2B9}" destId="{BB35CDD4-26F8-433A-8286-CB40CCDD8D76}" srcOrd="0" destOrd="0" presId="urn:microsoft.com/office/officeart/2018/2/layout/IconVerticalSolidList"/>
    <dgm:cxn modelId="{157380E3-3D9A-4F79-A33D-310431069ADF}" srcId="{8E5F769E-B722-409F-AD0F-B6D940592EA8}" destId="{B03B6220-BB82-464E-8C8B-755F8D25B63A}" srcOrd="0" destOrd="0" parTransId="{707E9C9A-8778-415D-A837-587C2113D6CB}" sibTransId="{75225289-5558-4254-89D8-2AA7B7CADA7E}"/>
    <dgm:cxn modelId="{34AE5B2A-8C76-4F10-9FFD-8454168744A4}" type="presParOf" srcId="{3007B716-E90F-4B85-863E-41F3D66B2158}" destId="{710CC3B2-8DD2-45A9-A6AE-C53456F902F9}" srcOrd="0" destOrd="0" presId="urn:microsoft.com/office/officeart/2018/2/layout/IconVerticalSolidList"/>
    <dgm:cxn modelId="{703B085E-6506-4B2A-B301-41A3911BD7CB}" type="presParOf" srcId="{710CC3B2-8DD2-45A9-A6AE-C53456F902F9}" destId="{E87615BB-B87D-496F-86CF-86B98C049A35}" srcOrd="0" destOrd="0" presId="urn:microsoft.com/office/officeart/2018/2/layout/IconVerticalSolidList"/>
    <dgm:cxn modelId="{347AE337-75E2-4D39-96D6-C4E623E3CE86}" type="presParOf" srcId="{710CC3B2-8DD2-45A9-A6AE-C53456F902F9}" destId="{28BAA048-1635-47E8-A0F9-E2AD76D6404B}" srcOrd="1" destOrd="0" presId="urn:microsoft.com/office/officeart/2018/2/layout/IconVerticalSolidList"/>
    <dgm:cxn modelId="{31A6A1F9-C8CB-42DE-8843-7D87B93CB36B}" type="presParOf" srcId="{710CC3B2-8DD2-45A9-A6AE-C53456F902F9}" destId="{501AE2DE-659E-4458-A5A2-4B935B43B557}" srcOrd="2" destOrd="0" presId="urn:microsoft.com/office/officeart/2018/2/layout/IconVerticalSolidList"/>
    <dgm:cxn modelId="{10D9042B-1EBD-434C-8CAA-BA31E8CACD5B}" type="presParOf" srcId="{710CC3B2-8DD2-45A9-A6AE-C53456F902F9}" destId="{CF11FC2E-C59C-4640-AC10-B1398A8EE206}" srcOrd="3" destOrd="0" presId="urn:microsoft.com/office/officeart/2018/2/layout/IconVerticalSolidList"/>
    <dgm:cxn modelId="{2835F6D2-9930-4AC2-8734-3F2BEBE5E442}" type="presParOf" srcId="{3007B716-E90F-4B85-863E-41F3D66B2158}" destId="{66B639FC-5BD0-40AB-AC9A-6F89D2ADEF6F}" srcOrd="1" destOrd="0" presId="urn:microsoft.com/office/officeart/2018/2/layout/IconVerticalSolidList"/>
    <dgm:cxn modelId="{9B598312-F717-4BCA-B11F-76BA3110675C}" type="presParOf" srcId="{3007B716-E90F-4B85-863E-41F3D66B2158}" destId="{875D6806-A38B-4FCA-A000-EB70465158D7}" srcOrd="2" destOrd="0" presId="urn:microsoft.com/office/officeart/2018/2/layout/IconVerticalSolidList"/>
    <dgm:cxn modelId="{F35D3BD0-DB04-43D5-9DE1-0677263D119C}" type="presParOf" srcId="{875D6806-A38B-4FCA-A000-EB70465158D7}" destId="{17A57141-6BF5-4D8A-BCB1-ED021E8402FD}" srcOrd="0" destOrd="0" presId="urn:microsoft.com/office/officeart/2018/2/layout/IconVerticalSolidList"/>
    <dgm:cxn modelId="{ABDE2F10-AA85-457E-8E2F-0ECA2AE238A8}" type="presParOf" srcId="{875D6806-A38B-4FCA-A000-EB70465158D7}" destId="{09A0524F-4AF7-4795-9BCE-0ACA99DC2592}" srcOrd="1" destOrd="0" presId="urn:microsoft.com/office/officeart/2018/2/layout/IconVerticalSolidList"/>
    <dgm:cxn modelId="{ECB0BDA9-8BD4-4A67-8F2D-315DB098D425}" type="presParOf" srcId="{875D6806-A38B-4FCA-A000-EB70465158D7}" destId="{F6356862-A046-477A-A4F5-34DD06AEDB8E}" srcOrd="2" destOrd="0" presId="urn:microsoft.com/office/officeart/2018/2/layout/IconVerticalSolidList"/>
    <dgm:cxn modelId="{0064A9C8-7028-4DBC-A41F-F1BB3EF65570}" type="presParOf" srcId="{875D6806-A38B-4FCA-A000-EB70465158D7}" destId="{5CFE6AFD-AAF3-44FB-B9AE-5C33D733E230}" srcOrd="3" destOrd="0" presId="urn:microsoft.com/office/officeart/2018/2/layout/IconVerticalSolidList"/>
    <dgm:cxn modelId="{A1F27F06-D419-46AA-9C88-6067FA9B9C16}" type="presParOf" srcId="{3007B716-E90F-4B85-863E-41F3D66B2158}" destId="{31FABAF8-03B6-4215-97F3-F3C32C49BD57}" srcOrd="3" destOrd="0" presId="urn:microsoft.com/office/officeart/2018/2/layout/IconVerticalSolidList"/>
    <dgm:cxn modelId="{204E34E7-05ED-457C-AD35-7210EF636E00}" type="presParOf" srcId="{3007B716-E90F-4B85-863E-41F3D66B2158}" destId="{5C09F48B-BFCB-409A-8E5F-D8B6B4463237}" srcOrd="4" destOrd="0" presId="urn:microsoft.com/office/officeart/2018/2/layout/IconVerticalSolidList"/>
    <dgm:cxn modelId="{2A1563F7-91B5-40B3-886A-1DF39814C90C}" type="presParOf" srcId="{5C09F48B-BFCB-409A-8E5F-D8B6B4463237}" destId="{9353179C-96ED-460F-B4E2-5B96704F1CB9}" srcOrd="0" destOrd="0" presId="urn:microsoft.com/office/officeart/2018/2/layout/IconVerticalSolidList"/>
    <dgm:cxn modelId="{F49BC4F9-3A3B-4DBB-A241-994DCA2ADD52}" type="presParOf" srcId="{5C09F48B-BFCB-409A-8E5F-D8B6B4463237}" destId="{6445B7BF-15E7-4F5A-906F-0801EA92EDAB}" srcOrd="1" destOrd="0" presId="urn:microsoft.com/office/officeart/2018/2/layout/IconVerticalSolidList"/>
    <dgm:cxn modelId="{2BB47330-4615-4FCA-BE8D-69628C1E6F5E}" type="presParOf" srcId="{5C09F48B-BFCB-409A-8E5F-D8B6B4463237}" destId="{4D4F0CC1-3386-49DF-A0E1-3A9870E5FC90}" srcOrd="2" destOrd="0" presId="urn:microsoft.com/office/officeart/2018/2/layout/IconVerticalSolidList"/>
    <dgm:cxn modelId="{9353417D-A4C5-4DAB-BEFC-C6E2A3A859B9}" type="presParOf" srcId="{5C09F48B-BFCB-409A-8E5F-D8B6B4463237}" destId="{BB35CDD4-26F8-433A-8286-CB40CCDD8D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47AA6D-BB6F-4AE6-BC64-CDA7C477F9E6}"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EEAE487-2D02-45C9-BC97-76AC88A04C10}">
      <dgm:prSet/>
      <dgm:spPr/>
      <dgm:t>
        <a:bodyPr/>
        <a:lstStyle/>
        <a:p>
          <a:r>
            <a:rPr lang="en-GB" dirty="0"/>
            <a:t>Service Intervention for lack of referrals for key PF services.</a:t>
          </a:r>
        </a:p>
        <a:p>
          <a:r>
            <a:rPr lang="en-US" dirty="0"/>
            <a:t>Highlighting possible errors with claims for national services.</a:t>
          </a:r>
        </a:p>
        <a:p>
          <a:endParaRPr lang="en-US" dirty="0"/>
        </a:p>
      </dgm:t>
    </dgm:pt>
    <dgm:pt modelId="{1FFC500D-B19F-4C15-AF9D-412D5A8B3B1F}" type="parTrans" cxnId="{2DA07007-1409-4D01-BA2D-F8F0A9B73C82}">
      <dgm:prSet/>
      <dgm:spPr/>
      <dgm:t>
        <a:bodyPr/>
        <a:lstStyle/>
        <a:p>
          <a:endParaRPr lang="en-US"/>
        </a:p>
      </dgm:t>
    </dgm:pt>
    <dgm:pt modelId="{7001E81F-9053-416D-9245-7365368028C4}" type="sibTrans" cxnId="{2DA07007-1409-4D01-BA2D-F8F0A9B73C82}">
      <dgm:prSet/>
      <dgm:spPr/>
      <dgm:t>
        <a:bodyPr/>
        <a:lstStyle/>
        <a:p>
          <a:endParaRPr lang="en-US"/>
        </a:p>
      </dgm:t>
    </dgm:pt>
    <dgm:pt modelId="{DA8A396E-15C1-4B8D-AE77-91AFAC585757}">
      <dgm:prSet/>
      <dgm:spPr/>
      <dgm:t>
        <a:bodyPr/>
        <a:lstStyle/>
        <a:p>
          <a:r>
            <a:rPr lang="en-GB" dirty="0"/>
            <a:t>GP directing services and patients –intervened –Covid Vaccination Patient Direction</a:t>
          </a:r>
          <a:endParaRPr lang="en-US" dirty="0"/>
        </a:p>
      </dgm:t>
    </dgm:pt>
    <dgm:pt modelId="{5D2A916D-CD42-455E-B570-C9581DE1BD9E}" type="parTrans" cxnId="{FF5470B4-D840-448D-80FD-882AEE4D6BC8}">
      <dgm:prSet/>
      <dgm:spPr/>
      <dgm:t>
        <a:bodyPr/>
        <a:lstStyle/>
        <a:p>
          <a:endParaRPr lang="en-US"/>
        </a:p>
      </dgm:t>
    </dgm:pt>
    <dgm:pt modelId="{93DBD4BD-87EB-400C-9B67-4C24BE0781BB}" type="sibTrans" cxnId="{FF5470B4-D840-448D-80FD-882AEE4D6BC8}">
      <dgm:prSet/>
      <dgm:spPr/>
      <dgm:t>
        <a:bodyPr/>
        <a:lstStyle/>
        <a:p>
          <a:endParaRPr lang="en-US"/>
        </a:p>
      </dgm:t>
    </dgm:pt>
    <dgm:pt modelId="{63B85456-C647-43D1-AFFE-AB6C9E3C9D55}">
      <dgm:prSet/>
      <dgm:spPr/>
      <dgm:t>
        <a:bodyPr/>
        <a:lstStyle/>
        <a:p>
          <a:r>
            <a:rPr lang="en-GB" dirty="0"/>
            <a:t>My local Surgery for PF referrals, highlighting the potential  issue of using this service as a referral template-to LMC</a:t>
          </a:r>
        </a:p>
        <a:p>
          <a:endParaRPr lang="en-US" dirty="0"/>
        </a:p>
      </dgm:t>
    </dgm:pt>
    <dgm:pt modelId="{1F8357F3-8FE7-4081-ABF1-4BB083ACC4BC}" type="parTrans" cxnId="{526B57E8-C902-4413-93C1-977CD0C2C85A}">
      <dgm:prSet/>
      <dgm:spPr/>
      <dgm:t>
        <a:bodyPr/>
        <a:lstStyle/>
        <a:p>
          <a:endParaRPr lang="en-US"/>
        </a:p>
      </dgm:t>
    </dgm:pt>
    <dgm:pt modelId="{B2C41F33-9803-46D1-AF0A-6050FB4E68C0}" type="sibTrans" cxnId="{526B57E8-C902-4413-93C1-977CD0C2C85A}">
      <dgm:prSet/>
      <dgm:spPr/>
      <dgm:t>
        <a:bodyPr/>
        <a:lstStyle/>
        <a:p>
          <a:endParaRPr lang="en-US"/>
        </a:p>
      </dgm:t>
    </dgm:pt>
    <dgm:pt modelId="{1B5901BE-B4D3-4047-B8D7-9E1C51C8F1B0}">
      <dgm:prSet/>
      <dgm:spPr/>
      <dgm:t>
        <a:bodyPr/>
        <a:lstStyle/>
        <a:p>
          <a:r>
            <a:rPr lang="en-GB" dirty="0"/>
            <a:t>Assisting new contractors by liaising and connecting them with key ops support within Public Health, TP etc to get contracts signed to deliver more services.</a:t>
          </a:r>
          <a:endParaRPr lang="en-US" dirty="0"/>
        </a:p>
      </dgm:t>
    </dgm:pt>
    <dgm:pt modelId="{4BA9A1D1-89C2-4C9A-8FB1-C7AE4471F7EB}" type="parTrans" cxnId="{D6C45D3F-B11D-48E4-B44F-B638AA10B052}">
      <dgm:prSet/>
      <dgm:spPr/>
      <dgm:t>
        <a:bodyPr/>
        <a:lstStyle/>
        <a:p>
          <a:endParaRPr lang="en-US"/>
        </a:p>
      </dgm:t>
    </dgm:pt>
    <dgm:pt modelId="{9AD2E509-CEDE-4931-8AE3-548905308937}" type="sibTrans" cxnId="{D6C45D3F-B11D-48E4-B44F-B638AA10B052}">
      <dgm:prSet/>
      <dgm:spPr/>
      <dgm:t>
        <a:bodyPr/>
        <a:lstStyle/>
        <a:p>
          <a:endParaRPr lang="en-US"/>
        </a:p>
      </dgm:t>
    </dgm:pt>
    <dgm:pt modelId="{488EC1AD-BC26-4BE0-A6E4-B5E8C7471B74}" type="pres">
      <dgm:prSet presAssocID="{1F47AA6D-BB6F-4AE6-BC64-CDA7C477F9E6}" presName="root" presStyleCnt="0">
        <dgm:presLayoutVars>
          <dgm:dir/>
          <dgm:resizeHandles val="exact"/>
        </dgm:presLayoutVars>
      </dgm:prSet>
      <dgm:spPr/>
    </dgm:pt>
    <dgm:pt modelId="{EC1A946F-2638-404B-B416-58D052C45688}" type="pres">
      <dgm:prSet presAssocID="{1F47AA6D-BB6F-4AE6-BC64-CDA7C477F9E6}" presName="container" presStyleCnt="0">
        <dgm:presLayoutVars>
          <dgm:dir/>
          <dgm:resizeHandles val="exact"/>
        </dgm:presLayoutVars>
      </dgm:prSet>
      <dgm:spPr/>
    </dgm:pt>
    <dgm:pt modelId="{AE5A8198-1FEF-4393-8137-407D3999A39A}" type="pres">
      <dgm:prSet presAssocID="{8EEAE487-2D02-45C9-BC97-76AC88A04C10}" presName="compNode" presStyleCnt="0"/>
      <dgm:spPr/>
    </dgm:pt>
    <dgm:pt modelId="{8B533016-4E9B-4131-A70A-640B8FC2D6AB}" type="pres">
      <dgm:prSet presAssocID="{8EEAE487-2D02-45C9-BC97-76AC88A04C10}" presName="iconBgRect" presStyleLbl="bgShp" presStyleIdx="0" presStyleCnt="4"/>
      <dgm:spPr/>
    </dgm:pt>
    <dgm:pt modelId="{38D2CB1C-A46F-49DB-B959-10A0B3083738}" type="pres">
      <dgm:prSet presAssocID="{8EEAE487-2D02-45C9-BC97-76AC88A04C1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l center"/>
        </a:ext>
      </dgm:extLst>
    </dgm:pt>
    <dgm:pt modelId="{86DC6B83-2C1B-44E4-B993-25AAA93B334A}" type="pres">
      <dgm:prSet presAssocID="{8EEAE487-2D02-45C9-BC97-76AC88A04C10}" presName="spaceRect" presStyleCnt="0"/>
      <dgm:spPr/>
    </dgm:pt>
    <dgm:pt modelId="{4382C638-BE8B-4487-86B7-3EDEFA93AAF2}" type="pres">
      <dgm:prSet presAssocID="{8EEAE487-2D02-45C9-BC97-76AC88A04C10}" presName="textRect" presStyleLbl="revTx" presStyleIdx="0" presStyleCnt="4">
        <dgm:presLayoutVars>
          <dgm:chMax val="1"/>
          <dgm:chPref val="1"/>
        </dgm:presLayoutVars>
      </dgm:prSet>
      <dgm:spPr/>
    </dgm:pt>
    <dgm:pt modelId="{14EF9F59-FF99-43FA-A213-0C9AF2232BFF}" type="pres">
      <dgm:prSet presAssocID="{7001E81F-9053-416D-9245-7365368028C4}" presName="sibTrans" presStyleLbl="sibTrans2D1" presStyleIdx="0" presStyleCnt="0"/>
      <dgm:spPr/>
    </dgm:pt>
    <dgm:pt modelId="{D392F1DB-FA7B-4A93-8A60-23A7B8A8A25B}" type="pres">
      <dgm:prSet presAssocID="{DA8A396E-15C1-4B8D-AE77-91AFAC585757}" presName="compNode" presStyleCnt="0"/>
      <dgm:spPr/>
    </dgm:pt>
    <dgm:pt modelId="{B4010A27-B08A-4B65-933F-E43D3A4BA331}" type="pres">
      <dgm:prSet presAssocID="{DA8A396E-15C1-4B8D-AE77-91AFAC585757}" presName="iconBgRect" presStyleLbl="bgShp" presStyleIdx="1" presStyleCnt="4"/>
      <dgm:spPr/>
    </dgm:pt>
    <dgm:pt modelId="{AE681E79-7F48-442A-A3B4-0BAE14058E8B}" type="pres">
      <dgm:prSet presAssocID="{DA8A396E-15C1-4B8D-AE77-91AFAC58575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spital"/>
        </a:ext>
      </dgm:extLst>
    </dgm:pt>
    <dgm:pt modelId="{339DE798-472F-4174-9A76-4A853C1FD969}" type="pres">
      <dgm:prSet presAssocID="{DA8A396E-15C1-4B8D-AE77-91AFAC585757}" presName="spaceRect" presStyleCnt="0"/>
      <dgm:spPr/>
    </dgm:pt>
    <dgm:pt modelId="{0C7E995D-85E9-4ECE-8C53-72D098241FCC}" type="pres">
      <dgm:prSet presAssocID="{DA8A396E-15C1-4B8D-AE77-91AFAC585757}" presName="textRect" presStyleLbl="revTx" presStyleIdx="1" presStyleCnt="4">
        <dgm:presLayoutVars>
          <dgm:chMax val="1"/>
          <dgm:chPref val="1"/>
        </dgm:presLayoutVars>
      </dgm:prSet>
      <dgm:spPr/>
    </dgm:pt>
    <dgm:pt modelId="{8C920972-3615-4FF1-9CA1-5499A6061613}" type="pres">
      <dgm:prSet presAssocID="{93DBD4BD-87EB-400C-9B67-4C24BE0781BB}" presName="sibTrans" presStyleLbl="sibTrans2D1" presStyleIdx="0" presStyleCnt="0"/>
      <dgm:spPr/>
    </dgm:pt>
    <dgm:pt modelId="{DD2C7F23-CC63-41ED-9C55-F7DA3EC34993}" type="pres">
      <dgm:prSet presAssocID="{63B85456-C647-43D1-AFFE-AB6C9E3C9D55}" presName="compNode" presStyleCnt="0"/>
      <dgm:spPr/>
    </dgm:pt>
    <dgm:pt modelId="{1D268EDF-5D08-4873-AD14-82D591CA60FB}" type="pres">
      <dgm:prSet presAssocID="{63B85456-C647-43D1-AFFE-AB6C9E3C9D55}" presName="iconBgRect" presStyleLbl="bgShp" presStyleIdx="2" presStyleCnt="4"/>
      <dgm:spPr/>
    </dgm:pt>
    <dgm:pt modelId="{B6F7C866-4D5A-4805-B3ED-86CBF8559E16}" type="pres">
      <dgm:prSet presAssocID="{63B85456-C647-43D1-AFFE-AB6C9E3C9D5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6A12BE44-B660-434B-983C-1100216E3519}" type="pres">
      <dgm:prSet presAssocID="{63B85456-C647-43D1-AFFE-AB6C9E3C9D55}" presName="spaceRect" presStyleCnt="0"/>
      <dgm:spPr/>
    </dgm:pt>
    <dgm:pt modelId="{E8A4CDFC-018E-484E-B714-29E003F03EC6}" type="pres">
      <dgm:prSet presAssocID="{63B85456-C647-43D1-AFFE-AB6C9E3C9D55}" presName="textRect" presStyleLbl="revTx" presStyleIdx="2" presStyleCnt="4">
        <dgm:presLayoutVars>
          <dgm:chMax val="1"/>
          <dgm:chPref val="1"/>
        </dgm:presLayoutVars>
      </dgm:prSet>
      <dgm:spPr/>
    </dgm:pt>
    <dgm:pt modelId="{FF7FF087-B094-485F-91C2-8E3779AC50C1}" type="pres">
      <dgm:prSet presAssocID="{B2C41F33-9803-46D1-AF0A-6050FB4E68C0}" presName="sibTrans" presStyleLbl="sibTrans2D1" presStyleIdx="0" presStyleCnt="0"/>
      <dgm:spPr/>
    </dgm:pt>
    <dgm:pt modelId="{B0122BD1-B95E-4D6D-AF08-9B7D20BCA6B8}" type="pres">
      <dgm:prSet presAssocID="{1B5901BE-B4D3-4047-B8D7-9E1C51C8F1B0}" presName="compNode" presStyleCnt="0"/>
      <dgm:spPr/>
    </dgm:pt>
    <dgm:pt modelId="{E4F925F1-2925-4380-9BE2-3548664DC24D}" type="pres">
      <dgm:prSet presAssocID="{1B5901BE-B4D3-4047-B8D7-9E1C51C8F1B0}" presName="iconBgRect" presStyleLbl="bgShp" presStyleIdx="3" presStyleCnt="4"/>
      <dgm:spPr/>
    </dgm:pt>
    <dgm:pt modelId="{42700622-F268-4BE7-891F-7E1A4C67C70E}" type="pres">
      <dgm:prSet presAssocID="{1B5901BE-B4D3-4047-B8D7-9E1C51C8F1B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FC1CAF8E-E17A-4F6E-92E0-4DFA0A192AE7}" type="pres">
      <dgm:prSet presAssocID="{1B5901BE-B4D3-4047-B8D7-9E1C51C8F1B0}" presName="spaceRect" presStyleCnt="0"/>
      <dgm:spPr/>
    </dgm:pt>
    <dgm:pt modelId="{C33DC54E-CEFC-4E0E-882E-4A2437A8D346}" type="pres">
      <dgm:prSet presAssocID="{1B5901BE-B4D3-4047-B8D7-9E1C51C8F1B0}" presName="textRect" presStyleLbl="revTx" presStyleIdx="3" presStyleCnt="4">
        <dgm:presLayoutVars>
          <dgm:chMax val="1"/>
          <dgm:chPref val="1"/>
        </dgm:presLayoutVars>
      </dgm:prSet>
      <dgm:spPr/>
    </dgm:pt>
  </dgm:ptLst>
  <dgm:cxnLst>
    <dgm:cxn modelId="{2DA07007-1409-4D01-BA2D-F8F0A9B73C82}" srcId="{1F47AA6D-BB6F-4AE6-BC64-CDA7C477F9E6}" destId="{8EEAE487-2D02-45C9-BC97-76AC88A04C10}" srcOrd="0" destOrd="0" parTransId="{1FFC500D-B19F-4C15-AF9D-412D5A8B3B1F}" sibTransId="{7001E81F-9053-416D-9245-7365368028C4}"/>
    <dgm:cxn modelId="{D0F55E3C-BD41-485A-8597-E35530C8F044}" type="presOf" srcId="{B2C41F33-9803-46D1-AF0A-6050FB4E68C0}" destId="{FF7FF087-B094-485F-91C2-8E3779AC50C1}" srcOrd="0" destOrd="0" presId="urn:microsoft.com/office/officeart/2018/2/layout/IconCircleList"/>
    <dgm:cxn modelId="{D6C45D3F-B11D-48E4-B44F-B638AA10B052}" srcId="{1F47AA6D-BB6F-4AE6-BC64-CDA7C477F9E6}" destId="{1B5901BE-B4D3-4047-B8D7-9E1C51C8F1B0}" srcOrd="3" destOrd="0" parTransId="{4BA9A1D1-89C2-4C9A-8FB1-C7AE4471F7EB}" sibTransId="{9AD2E509-CEDE-4931-8AE3-548905308937}"/>
    <dgm:cxn modelId="{82FD2464-4220-4CFA-8AC1-78A84DBA198C}" type="presOf" srcId="{93DBD4BD-87EB-400C-9B67-4C24BE0781BB}" destId="{8C920972-3615-4FF1-9CA1-5499A6061613}" srcOrd="0" destOrd="0" presId="urn:microsoft.com/office/officeart/2018/2/layout/IconCircleList"/>
    <dgm:cxn modelId="{FB760B66-6579-4562-9C7E-8BCADDD673CD}" type="presOf" srcId="{1F47AA6D-BB6F-4AE6-BC64-CDA7C477F9E6}" destId="{488EC1AD-BC26-4BE0-A6E4-B5E8C7471B74}" srcOrd="0" destOrd="0" presId="urn:microsoft.com/office/officeart/2018/2/layout/IconCircleList"/>
    <dgm:cxn modelId="{BD39094C-C676-4F67-9D4A-2A7D90BA2D6A}" type="presOf" srcId="{8EEAE487-2D02-45C9-BC97-76AC88A04C10}" destId="{4382C638-BE8B-4487-86B7-3EDEFA93AAF2}" srcOrd="0" destOrd="0" presId="urn:microsoft.com/office/officeart/2018/2/layout/IconCircleList"/>
    <dgm:cxn modelId="{8288DA7B-4683-41E8-A003-308D63CC132C}" type="presOf" srcId="{DA8A396E-15C1-4B8D-AE77-91AFAC585757}" destId="{0C7E995D-85E9-4ECE-8C53-72D098241FCC}" srcOrd="0" destOrd="0" presId="urn:microsoft.com/office/officeart/2018/2/layout/IconCircleList"/>
    <dgm:cxn modelId="{3C54C08D-6069-4123-BC59-EE24DB11ACD0}" type="presOf" srcId="{7001E81F-9053-416D-9245-7365368028C4}" destId="{14EF9F59-FF99-43FA-A213-0C9AF2232BFF}" srcOrd="0" destOrd="0" presId="urn:microsoft.com/office/officeart/2018/2/layout/IconCircleList"/>
    <dgm:cxn modelId="{FF5470B4-D840-448D-80FD-882AEE4D6BC8}" srcId="{1F47AA6D-BB6F-4AE6-BC64-CDA7C477F9E6}" destId="{DA8A396E-15C1-4B8D-AE77-91AFAC585757}" srcOrd="1" destOrd="0" parTransId="{5D2A916D-CD42-455E-B570-C9581DE1BD9E}" sibTransId="{93DBD4BD-87EB-400C-9B67-4C24BE0781BB}"/>
    <dgm:cxn modelId="{526B57E8-C902-4413-93C1-977CD0C2C85A}" srcId="{1F47AA6D-BB6F-4AE6-BC64-CDA7C477F9E6}" destId="{63B85456-C647-43D1-AFFE-AB6C9E3C9D55}" srcOrd="2" destOrd="0" parTransId="{1F8357F3-8FE7-4081-ABF1-4BB083ACC4BC}" sibTransId="{B2C41F33-9803-46D1-AF0A-6050FB4E68C0}"/>
    <dgm:cxn modelId="{B0E09CEF-E62E-4706-83D9-D1274CC3D2BF}" type="presOf" srcId="{1B5901BE-B4D3-4047-B8D7-9E1C51C8F1B0}" destId="{C33DC54E-CEFC-4E0E-882E-4A2437A8D346}" srcOrd="0" destOrd="0" presId="urn:microsoft.com/office/officeart/2018/2/layout/IconCircleList"/>
    <dgm:cxn modelId="{3F1B9CF8-43CA-47C3-9D77-C38781E7E80E}" type="presOf" srcId="{63B85456-C647-43D1-AFFE-AB6C9E3C9D55}" destId="{E8A4CDFC-018E-484E-B714-29E003F03EC6}" srcOrd="0" destOrd="0" presId="urn:microsoft.com/office/officeart/2018/2/layout/IconCircleList"/>
    <dgm:cxn modelId="{B74C7376-31A5-4D1A-97AC-A8871C66B14B}" type="presParOf" srcId="{488EC1AD-BC26-4BE0-A6E4-B5E8C7471B74}" destId="{EC1A946F-2638-404B-B416-58D052C45688}" srcOrd="0" destOrd="0" presId="urn:microsoft.com/office/officeart/2018/2/layout/IconCircleList"/>
    <dgm:cxn modelId="{BED8D398-D627-42AA-99BC-89B73BA079A1}" type="presParOf" srcId="{EC1A946F-2638-404B-B416-58D052C45688}" destId="{AE5A8198-1FEF-4393-8137-407D3999A39A}" srcOrd="0" destOrd="0" presId="urn:microsoft.com/office/officeart/2018/2/layout/IconCircleList"/>
    <dgm:cxn modelId="{BF497D45-FDE3-4566-B631-C55BF97DFBFA}" type="presParOf" srcId="{AE5A8198-1FEF-4393-8137-407D3999A39A}" destId="{8B533016-4E9B-4131-A70A-640B8FC2D6AB}" srcOrd="0" destOrd="0" presId="urn:microsoft.com/office/officeart/2018/2/layout/IconCircleList"/>
    <dgm:cxn modelId="{952319B9-C5C2-4402-80CC-B1DDA853C676}" type="presParOf" srcId="{AE5A8198-1FEF-4393-8137-407D3999A39A}" destId="{38D2CB1C-A46F-49DB-B959-10A0B3083738}" srcOrd="1" destOrd="0" presId="urn:microsoft.com/office/officeart/2018/2/layout/IconCircleList"/>
    <dgm:cxn modelId="{0F05ECBF-D979-4E4D-A8E0-A936A8A1EA1B}" type="presParOf" srcId="{AE5A8198-1FEF-4393-8137-407D3999A39A}" destId="{86DC6B83-2C1B-44E4-B993-25AAA93B334A}" srcOrd="2" destOrd="0" presId="urn:microsoft.com/office/officeart/2018/2/layout/IconCircleList"/>
    <dgm:cxn modelId="{525461F0-12CB-4991-B5B8-6F271B73B33E}" type="presParOf" srcId="{AE5A8198-1FEF-4393-8137-407D3999A39A}" destId="{4382C638-BE8B-4487-86B7-3EDEFA93AAF2}" srcOrd="3" destOrd="0" presId="urn:microsoft.com/office/officeart/2018/2/layout/IconCircleList"/>
    <dgm:cxn modelId="{D5924A0A-29F8-43BC-8265-CB30D1D12EF9}" type="presParOf" srcId="{EC1A946F-2638-404B-B416-58D052C45688}" destId="{14EF9F59-FF99-43FA-A213-0C9AF2232BFF}" srcOrd="1" destOrd="0" presId="urn:microsoft.com/office/officeart/2018/2/layout/IconCircleList"/>
    <dgm:cxn modelId="{4F957295-1F38-43A5-8A13-7B944065DEF3}" type="presParOf" srcId="{EC1A946F-2638-404B-B416-58D052C45688}" destId="{D392F1DB-FA7B-4A93-8A60-23A7B8A8A25B}" srcOrd="2" destOrd="0" presId="urn:microsoft.com/office/officeart/2018/2/layout/IconCircleList"/>
    <dgm:cxn modelId="{0B488004-FFBB-4DA6-BB15-4AFF61E82C03}" type="presParOf" srcId="{D392F1DB-FA7B-4A93-8A60-23A7B8A8A25B}" destId="{B4010A27-B08A-4B65-933F-E43D3A4BA331}" srcOrd="0" destOrd="0" presId="urn:microsoft.com/office/officeart/2018/2/layout/IconCircleList"/>
    <dgm:cxn modelId="{428FF044-F162-45FD-9E6A-5CEC6D817237}" type="presParOf" srcId="{D392F1DB-FA7B-4A93-8A60-23A7B8A8A25B}" destId="{AE681E79-7F48-442A-A3B4-0BAE14058E8B}" srcOrd="1" destOrd="0" presId="urn:microsoft.com/office/officeart/2018/2/layout/IconCircleList"/>
    <dgm:cxn modelId="{7DEBBFC5-01BB-4AFF-9956-9E8AADB2253B}" type="presParOf" srcId="{D392F1DB-FA7B-4A93-8A60-23A7B8A8A25B}" destId="{339DE798-472F-4174-9A76-4A853C1FD969}" srcOrd="2" destOrd="0" presId="urn:microsoft.com/office/officeart/2018/2/layout/IconCircleList"/>
    <dgm:cxn modelId="{F03284E5-56F1-44DB-A6D3-570EDCF74BE9}" type="presParOf" srcId="{D392F1DB-FA7B-4A93-8A60-23A7B8A8A25B}" destId="{0C7E995D-85E9-4ECE-8C53-72D098241FCC}" srcOrd="3" destOrd="0" presId="urn:microsoft.com/office/officeart/2018/2/layout/IconCircleList"/>
    <dgm:cxn modelId="{4D83224D-07C4-4A23-8ACE-6792EE28D833}" type="presParOf" srcId="{EC1A946F-2638-404B-B416-58D052C45688}" destId="{8C920972-3615-4FF1-9CA1-5499A6061613}" srcOrd="3" destOrd="0" presId="urn:microsoft.com/office/officeart/2018/2/layout/IconCircleList"/>
    <dgm:cxn modelId="{E9999DA3-F70F-46B5-AA0E-FEA672B8228E}" type="presParOf" srcId="{EC1A946F-2638-404B-B416-58D052C45688}" destId="{DD2C7F23-CC63-41ED-9C55-F7DA3EC34993}" srcOrd="4" destOrd="0" presId="urn:microsoft.com/office/officeart/2018/2/layout/IconCircleList"/>
    <dgm:cxn modelId="{76BD6A4F-6F60-4691-A3B5-0B05DD4519EB}" type="presParOf" srcId="{DD2C7F23-CC63-41ED-9C55-F7DA3EC34993}" destId="{1D268EDF-5D08-4873-AD14-82D591CA60FB}" srcOrd="0" destOrd="0" presId="urn:microsoft.com/office/officeart/2018/2/layout/IconCircleList"/>
    <dgm:cxn modelId="{2F99A332-3669-4A31-9D09-F9BFC4812C4A}" type="presParOf" srcId="{DD2C7F23-CC63-41ED-9C55-F7DA3EC34993}" destId="{B6F7C866-4D5A-4805-B3ED-86CBF8559E16}" srcOrd="1" destOrd="0" presId="urn:microsoft.com/office/officeart/2018/2/layout/IconCircleList"/>
    <dgm:cxn modelId="{4E500E62-2913-4110-8EC4-ACFA4EBCDABB}" type="presParOf" srcId="{DD2C7F23-CC63-41ED-9C55-F7DA3EC34993}" destId="{6A12BE44-B660-434B-983C-1100216E3519}" srcOrd="2" destOrd="0" presId="urn:microsoft.com/office/officeart/2018/2/layout/IconCircleList"/>
    <dgm:cxn modelId="{57265467-0819-4060-8255-F039A2FEA7F4}" type="presParOf" srcId="{DD2C7F23-CC63-41ED-9C55-F7DA3EC34993}" destId="{E8A4CDFC-018E-484E-B714-29E003F03EC6}" srcOrd="3" destOrd="0" presId="urn:microsoft.com/office/officeart/2018/2/layout/IconCircleList"/>
    <dgm:cxn modelId="{10927619-CDD8-4A57-9CB7-297D136918AF}" type="presParOf" srcId="{EC1A946F-2638-404B-B416-58D052C45688}" destId="{FF7FF087-B094-485F-91C2-8E3779AC50C1}" srcOrd="5" destOrd="0" presId="urn:microsoft.com/office/officeart/2018/2/layout/IconCircleList"/>
    <dgm:cxn modelId="{18AECA85-3698-4A3F-BF88-A18DFDFFAE64}" type="presParOf" srcId="{EC1A946F-2638-404B-B416-58D052C45688}" destId="{B0122BD1-B95E-4D6D-AF08-9B7D20BCA6B8}" srcOrd="6" destOrd="0" presId="urn:microsoft.com/office/officeart/2018/2/layout/IconCircleList"/>
    <dgm:cxn modelId="{E100F908-2C28-4833-B522-57D78BC3BF59}" type="presParOf" srcId="{B0122BD1-B95E-4D6D-AF08-9B7D20BCA6B8}" destId="{E4F925F1-2925-4380-9BE2-3548664DC24D}" srcOrd="0" destOrd="0" presId="urn:microsoft.com/office/officeart/2018/2/layout/IconCircleList"/>
    <dgm:cxn modelId="{4AFD4405-1B54-4C50-9B3C-079630762D96}" type="presParOf" srcId="{B0122BD1-B95E-4D6D-AF08-9B7D20BCA6B8}" destId="{42700622-F268-4BE7-891F-7E1A4C67C70E}" srcOrd="1" destOrd="0" presId="urn:microsoft.com/office/officeart/2018/2/layout/IconCircleList"/>
    <dgm:cxn modelId="{A79D3F99-91D3-4A75-A4C7-2E429C927025}" type="presParOf" srcId="{B0122BD1-B95E-4D6D-AF08-9B7D20BCA6B8}" destId="{FC1CAF8E-E17A-4F6E-92E0-4DFA0A192AE7}" srcOrd="2" destOrd="0" presId="urn:microsoft.com/office/officeart/2018/2/layout/IconCircleList"/>
    <dgm:cxn modelId="{3A87F26F-8542-4D38-9E88-2E133A3E7601}" type="presParOf" srcId="{B0122BD1-B95E-4D6D-AF08-9B7D20BCA6B8}" destId="{C33DC54E-CEFC-4E0E-882E-4A2437A8D34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795511-FE0E-4A33-8E61-3B4BA66467AB}">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357014" y="912848"/>
        <a:ext cx="34897" cy="6979"/>
      </dsp:txXfrm>
    </dsp:sp>
    <dsp:sp modelId="{F0DBE6DA-4304-49B8-B400-3AFA958BE0B5}">
      <dsp:nvSpPr>
        <dsp:cNvPr id="0" name=""/>
        <dsp:cNvSpPr/>
      </dsp:nvSpPr>
      <dsp:spPr>
        <a:xfrm>
          <a:off x="8061" y="5979"/>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endParaRPr lang="en-GB" sz="1300" kern="1200" dirty="0"/>
        </a:p>
        <a:p>
          <a:pPr marL="0" lvl="0" indent="0" algn="ctr" defTabSz="577850">
            <a:lnSpc>
              <a:spcPct val="90000"/>
            </a:lnSpc>
            <a:spcBef>
              <a:spcPct val="0"/>
            </a:spcBef>
            <a:spcAft>
              <a:spcPct val="35000"/>
            </a:spcAft>
            <a:buNone/>
          </a:pPr>
          <a:r>
            <a:rPr lang="en-US" sz="1300" kern="1200" dirty="0"/>
            <a:t>Public Health Interventions</a:t>
          </a:r>
        </a:p>
      </dsp:txBody>
      <dsp:txXfrm>
        <a:off x="8061" y="5979"/>
        <a:ext cx="3034531" cy="1820718"/>
      </dsp:txXfrm>
    </dsp:sp>
    <dsp:sp modelId="{5B8D8B1C-2CF5-4CD8-A7CA-A2C7D2A13DDA}">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a:off x="7089488" y="912848"/>
        <a:ext cx="34897" cy="6979"/>
      </dsp:txXfrm>
    </dsp:sp>
    <dsp:sp modelId="{9E15A0BD-2F8F-4F14-B9FE-9F769E065E3E}">
      <dsp:nvSpPr>
        <dsp:cNvPr id="0" name=""/>
        <dsp:cNvSpPr/>
      </dsp:nvSpPr>
      <dsp:spPr>
        <a:xfrm>
          <a:off x="3740534" y="5979"/>
          <a:ext cx="3034531" cy="182071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GB" sz="1300" b="0" i="0" kern="1200" dirty="0"/>
            <a:t>Turning Point -Sense check that all pharmacies who claimed via Pharmoutcomes have also submitted claims on NE0 360 -Reason as the NE0360 had locked pharmacy accounts-Check and ask pharmacies to use correct platform if affected.</a:t>
          </a:r>
          <a:endParaRPr lang="en-GB" sz="1300" kern="1200" dirty="0"/>
        </a:p>
      </dsp:txBody>
      <dsp:txXfrm>
        <a:off x="3740534" y="5979"/>
        <a:ext cx="3034531" cy="1820718"/>
      </dsp:txXfrm>
    </dsp:sp>
    <dsp:sp modelId="{1C77AF66-AE7D-4B57-A40A-93CD0B257CC5}">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a:off x="5070362" y="2155079"/>
        <a:ext cx="374875" cy="6979"/>
      </dsp:txXfrm>
    </dsp:sp>
    <dsp:sp modelId="{5F2AC1A1-3E57-4AA8-A912-3EB6AEBAEB0C}">
      <dsp:nvSpPr>
        <dsp:cNvPr id="0" name=""/>
        <dsp:cNvSpPr/>
      </dsp:nvSpPr>
      <dsp:spPr>
        <a:xfrm>
          <a:off x="7473007" y="5979"/>
          <a:ext cx="3034531" cy="182071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GB" sz="1300" b="0" i="0" kern="1200" dirty="0"/>
            <a:t>Turning Point - NEO360 issues: Pharmacies are locking themselves out of system and meaning a complete reset for those affected</a:t>
          </a:r>
          <a:endParaRPr lang="en-GB" sz="1300" kern="1200" dirty="0"/>
        </a:p>
      </dsp:txBody>
      <dsp:txXfrm>
        <a:off x="7473007" y="5979"/>
        <a:ext cx="3034531" cy="1820718"/>
      </dsp:txXfrm>
    </dsp:sp>
    <dsp:sp modelId="{87A887C2-1C49-4EFE-ADEE-F0CE137D4F2F}">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357014" y="3431509"/>
        <a:ext cx="34897" cy="6979"/>
      </dsp:txXfrm>
    </dsp:sp>
    <dsp:sp modelId="{1ACD80BD-850D-4C2E-97E1-908E01283832}">
      <dsp:nvSpPr>
        <dsp:cNvPr id="0" name=""/>
        <dsp:cNvSpPr/>
      </dsp:nvSpPr>
      <dsp:spPr>
        <a:xfrm>
          <a:off x="8061" y="2524640"/>
          <a:ext cx="3034531" cy="182071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GB" sz="1300" kern="1200" dirty="0"/>
            <a:t>Ensure with Changes in Ownerships –New pharmacies are accredited to provide Public Health Services.</a:t>
          </a:r>
          <a:endParaRPr lang="en-US" sz="1300" kern="1200" dirty="0"/>
        </a:p>
      </dsp:txBody>
      <dsp:txXfrm>
        <a:off x="8061" y="2524640"/>
        <a:ext cx="3034531" cy="1820718"/>
      </dsp:txXfrm>
    </dsp:sp>
    <dsp:sp modelId="{3E7AA09C-87B8-43A5-96A2-3203BD9FB13C}">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a:off x="7089488" y="3431509"/>
        <a:ext cx="34897" cy="6979"/>
      </dsp:txXfrm>
    </dsp:sp>
    <dsp:sp modelId="{C1E9B616-81BA-4E9F-BDD6-F6BE5502CEC1}">
      <dsp:nvSpPr>
        <dsp:cNvPr id="0" name=""/>
        <dsp:cNvSpPr/>
      </dsp:nvSpPr>
      <dsp:spPr>
        <a:xfrm>
          <a:off x="3740534" y="2524640"/>
          <a:ext cx="3034531" cy="182071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dirty="0"/>
            <a:t>Public Health Commissioning –PSRS national contract vs local contracts-working with Public health and ICB to assist the changeover to standard NHS Contract for all local commissioned services.</a:t>
          </a:r>
        </a:p>
      </dsp:txBody>
      <dsp:txXfrm>
        <a:off x="3740534" y="2524640"/>
        <a:ext cx="3034531" cy="1820718"/>
      </dsp:txXfrm>
    </dsp:sp>
    <dsp:sp modelId="{D2BAACC6-AC0B-4D20-A55C-CCA92DF472F9}">
      <dsp:nvSpPr>
        <dsp:cNvPr id="0" name=""/>
        <dsp:cNvSpPr/>
      </dsp:nvSpPr>
      <dsp:spPr>
        <a:xfrm>
          <a:off x="7473007" y="2524640"/>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7473007" y="2524640"/>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615BB-B87D-496F-86CF-86B98C049A35}">
      <dsp:nvSpPr>
        <dsp:cNvPr id="0" name=""/>
        <dsp:cNvSpPr/>
      </dsp:nvSpPr>
      <dsp:spPr>
        <a:xfrm>
          <a:off x="0" y="2698"/>
          <a:ext cx="10515600" cy="128599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BAA048-1635-47E8-A0F9-E2AD76D6404B}">
      <dsp:nvSpPr>
        <dsp:cNvPr id="0" name=""/>
        <dsp:cNvSpPr/>
      </dsp:nvSpPr>
      <dsp:spPr>
        <a:xfrm>
          <a:off x="389012" y="292047"/>
          <a:ext cx="707986" cy="7072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11FC2E-C59C-4640-AC10-B1398A8EE206}">
      <dsp:nvSpPr>
        <dsp:cNvPr id="0" name=""/>
        <dsp:cNvSpPr/>
      </dsp:nvSpPr>
      <dsp:spPr>
        <a:xfrm>
          <a:off x="1486011" y="2698"/>
          <a:ext cx="8792377" cy="1287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234" tIns="136234" rIns="136234" bIns="136234" numCol="1" spcCol="1270" anchor="ctr" anchorCtr="0">
          <a:noAutofit/>
        </a:bodyPr>
        <a:lstStyle/>
        <a:p>
          <a:pPr marL="0" lvl="0" indent="0" algn="l" defTabSz="622300">
            <a:lnSpc>
              <a:spcPct val="90000"/>
            </a:lnSpc>
            <a:spcBef>
              <a:spcPct val="0"/>
            </a:spcBef>
            <a:spcAft>
              <a:spcPct val="35000"/>
            </a:spcAft>
            <a:buNone/>
          </a:pPr>
          <a:r>
            <a:rPr lang="en-US" sz="1400" kern="1200" dirty="0"/>
            <a:t>New reporting system for Pharmacies doing vaccinations, sending out information and encouraging attendance at webinars.  55 x Somerset Pharmacies have signed up to RAVS, YL chasing those outstanding.</a:t>
          </a:r>
        </a:p>
        <a:p>
          <a:pPr marL="0" lvl="0" indent="0" algn="l" defTabSz="622300">
            <a:lnSpc>
              <a:spcPct val="90000"/>
            </a:lnSpc>
            <a:spcBef>
              <a:spcPct val="0"/>
            </a:spcBef>
            <a:spcAft>
              <a:spcPct val="35000"/>
            </a:spcAft>
            <a:buNone/>
          </a:pPr>
          <a:r>
            <a:rPr lang="en-US" sz="1400" kern="1200" dirty="0"/>
            <a:t>MEN B vaccine -56 Pharmacies signed up to deliver –Every PCN has minimum of 3 pharmacies offering MEN B vaccines.</a:t>
          </a:r>
        </a:p>
        <a:p>
          <a:pPr marL="0" lvl="0" indent="0" algn="l" defTabSz="622300">
            <a:lnSpc>
              <a:spcPct val="90000"/>
            </a:lnSpc>
            <a:spcBef>
              <a:spcPct val="0"/>
            </a:spcBef>
            <a:spcAft>
              <a:spcPct val="35000"/>
            </a:spcAft>
            <a:buNone/>
          </a:pPr>
          <a:r>
            <a:rPr lang="en-US" sz="1400" kern="1200" dirty="0"/>
            <a:t>RAVS -52 Pharmacies have registered for RAVS so far –YL to continue to encourage more the other contractors are registered before deadline.</a:t>
          </a:r>
        </a:p>
      </dsp:txBody>
      <dsp:txXfrm>
        <a:off x="1486011" y="2698"/>
        <a:ext cx="8792377" cy="1287248"/>
      </dsp:txXfrm>
    </dsp:sp>
    <dsp:sp modelId="{17A57141-6BF5-4D8A-BCB1-ED021E8402FD}">
      <dsp:nvSpPr>
        <dsp:cNvPr id="0" name=""/>
        <dsp:cNvSpPr/>
      </dsp:nvSpPr>
      <dsp:spPr>
        <a:xfrm>
          <a:off x="0" y="1535137"/>
          <a:ext cx="10515600" cy="128599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A0524F-4AF7-4795-9BCE-0ACA99DC2592}">
      <dsp:nvSpPr>
        <dsp:cNvPr id="0" name=""/>
        <dsp:cNvSpPr/>
      </dsp:nvSpPr>
      <dsp:spPr>
        <a:xfrm>
          <a:off x="389012" y="1824485"/>
          <a:ext cx="707986" cy="7072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FE6AFD-AAF3-44FB-B9AE-5C33D733E230}">
      <dsp:nvSpPr>
        <dsp:cNvPr id="0" name=""/>
        <dsp:cNvSpPr/>
      </dsp:nvSpPr>
      <dsp:spPr>
        <a:xfrm>
          <a:off x="1486011" y="1535137"/>
          <a:ext cx="8792377" cy="1287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234" tIns="136234" rIns="136234" bIns="136234" numCol="1" spcCol="1270" anchor="ctr" anchorCtr="0">
          <a:noAutofit/>
        </a:bodyPr>
        <a:lstStyle/>
        <a:p>
          <a:pPr marL="0" lvl="0" indent="0" algn="l" defTabSz="622300">
            <a:lnSpc>
              <a:spcPct val="90000"/>
            </a:lnSpc>
            <a:spcBef>
              <a:spcPct val="0"/>
            </a:spcBef>
            <a:spcAft>
              <a:spcPct val="35000"/>
            </a:spcAft>
            <a:buNone/>
          </a:pPr>
          <a:r>
            <a:rPr lang="en-US" sz="1400" kern="1200" dirty="0"/>
            <a:t>Translation Service –Access difficult-Raised with NHSE Somerset Pharmacies did not have access due to contract renewal issues. Working with ICB to get Pharmacies reactivated and Access/Pin codes resent to all contractors. Still ongoing awaiting on new PIN/Access codes to be sent out to pharmacies.</a:t>
          </a:r>
        </a:p>
      </dsp:txBody>
      <dsp:txXfrm>
        <a:off x="1486011" y="1535137"/>
        <a:ext cx="8792377" cy="1287248"/>
      </dsp:txXfrm>
    </dsp:sp>
    <dsp:sp modelId="{9353179C-96ED-460F-B4E2-5B96704F1CB9}">
      <dsp:nvSpPr>
        <dsp:cNvPr id="0" name=""/>
        <dsp:cNvSpPr/>
      </dsp:nvSpPr>
      <dsp:spPr>
        <a:xfrm>
          <a:off x="0" y="3067576"/>
          <a:ext cx="10515600" cy="128599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45B7BF-15E7-4F5A-906F-0801EA92EDAB}">
      <dsp:nvSpPr>
        <dsp:cNvPr id="0" name=""/>
        <dsp:cNvSpPr/>
      </dsp:nvSpPr>
      <dsp:spPr>
        <a:xfrm>
          <a:off x="389012" y="3356924"/>
          <a:ext cx="707986" cy="7072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35CDD4-26F8-433A-8286-CB40CCDD8D76}">
      <dsp:nvSpPr>
        <dsp:cNvPr id="0" name=""/>
        <dsp:cNvSpPr/>
      </dsp:nvSpPr>
      <dsp:spPr>
        <a:xfrm>
          <a:off x="1486011" y="3067576"/>
          <a:ext cx="8792377" cy="1287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234" tIns="136234" rIns="136234" bIns="136234" numCol="1" spcCol="1270" anchor="ctr" anchorCtr="0">
          <a:noAutofit/>
        </a:bodyPr>
        <a:lstStyle/>
        <a:p>
          <a:pPr marL="0" lvl="0" indent="0" algn="l" defTabSz="622300">
            <a:lnSpc>
              <a:spcPct val="90000"/>
            </a:lnSpc>
            <a:spcBef>
              <a:spcPct val="0"/>
            </a:spcBef>
            <a:spcAft>
              <a:spcPct val="35000"/>
            </a:spcAft>
            <a:buNone/>
          </a:pPr>
          <a:r>
            <a:rPr lang="en-GB" sz="1400" kern="1200" dirty="0"/>
            <a:t>Mandatory submissions-Ensuring all contractors excluding have entered their mandatory paperwork on time to NHSE to avoid breach notices for non –compliance.</a:t>
          </a:r>
          <a:endParaRPr lang="en-US" sz="1400" kern="1200" dirty="0"/>
        </a:p>
      </dsp:txBody>
      <dsp:txXfrm>
        <a:off x="1486011" y="3067576"/>
        <a:ext cx="8792377" cy="12872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33016-4E9B-4131-A70A-640B8FC2D6AB}">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D2CB1C-A46F-49DB-B959-10A0B3083738}">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82C638-BE8B-4487-86B7-3EDEFA93AAF2}">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dirty="0"/>
            <a:t>Service Intervention for lack of referrals for key PF services.</a:t>
          </a:r>
        </a:p>
        <a:p>
          <a:pPr marL="0" lvl="0" indent="0" algn="l" defTabSz="755650">
            <a:lnSpc>
              <a:spcPct val="90000"/>
            </a:lnSpc>
            <a:spcBef>
              <a:spcPct val="0"/>
            </a:spcBef>
            <a:spcAft>
              <a:spcPct val="35000"/>
            </a:spcAft>
            <a:buNone/>
          </a:pPr>
          <a:r>
            <a:rPr lang="en-US" sz="1700" kern="1200" dirty="0"/>
            <a:t>Highlighting possible errors with claims for national services.</a:t>
          </a:r>
        </a:p>
        <a:p>
          <a:pPr marL="0" lvl="0" indent="0" algn="l" defTabSz="755650">
            <a:lnSpc>
              <a:spcPct val="90000"/>
            </a:lnSpc>
            <a:spcBef>
              <a:spcPct val="0"/>
            </a:spcBef>
            <a:spcAft>
              <a:spcPct val="35000"/>
            </a:spcAft>
            <a:buNone/>
          </a:pPr>
          <a:endParaRPr lang="en-US" sz="1700" kern="1200" dirty="0"/>
        </a:p>
      </dsp:txBody>
      <dsp:txXfrm>
        <a:off x="1948202" y="368029"/>
        <a:ext cx="3233964" cy="1371985"/>
      </dsp:txXfrm>
    </dsp:sp>
    <dsp:sp modelId="{B4010A27-B08A-4B65-933F-E43D3A4BA331}">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681E79-7F48-442A-A3B4-0BAE14058E8B}">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7E995D-85E9-4ECE-8C53-72D098241FCC}">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dirty="0"/>
            <a:t>GP directing services and patients –intervened –Covid Vaccination Patient Direction</a:t>
          </a:r>
          <a:endParaRPr lang="en-US" sz="1700" kern="1200" dirty="0"/>
        </a:p>
      </dsp:txBody>
      <dsp:txXfrm>
        <a:off x="7411643" y="368029"/>
        <a:ext cx="3233964" cy="1371985"/>
      </dsp:txXfrm>
    </dsp:sp>
    <dsp:sp modelId="{1D268EDF-5D08-4873-AD14-82D591CA60FB}">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F7C866-4D5A-4805-B3ED-86CBF8559E16}">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A4CDFC-018E-484E-B714-29E003F03EC6}">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dirty="0"/>
            <a:t>My local Surgery for PF referrals, highlighting the potential  issue of using this service as a referral template-to LMC</a:t>
          </a:r>
        </a:p>
        <a:p>
          <a:pPr marL="0" lvl="0" indent="0" algn="l" defTabSz="755650">
            <a:lnSpc>
              <a:spcPct val="90000"/>
            </a:lnSpc>
            <a:spcBef>
              <a:spcPct val="0"/>
            </a:spcBef>
            <a:spcAft>
              <a:spcPct val="35000"/>
            </a:spcAft>
            <a:buNone/>
          </a:pPr>
          <a:endParaRPr lang="en-US" sz="1700" kern="1200" dirty="0"/>
        </a:p>
      </dsp:txBody>
      <dsp:txXfrm>
        <a:off x="1948202" y="2452790"/>
        <a:ext cx="3233964" cy="1371985"/>
      </dsp:txXfrm>
    </dsp:sp>
    <dsp:sp modelId="{E4F925F1-2925-4380-9BE2-3548664DC24D}">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700622-F268-4BE7-891F-7E1A4C67C70E}">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3DC54E-CEFC-4E0E-882E-4A2437A8D346}">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dirty="0"/>
            <a:t>Assisting new contractors by liaising and connecting them with key ops support within Public Health, TP etc to get contracts signed to deliver more services.</a:t>
          </a:r>
          <a:endParaRPr lang="en-US" sz="1700" kern="1200" dirty="0"/>
        </a:p>
      </dsp:txBody>
      <dsp:txXfrm>
        <a:off x="7411643" y="2452790"/>
        <a:ext cx="3233964" cy="137198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88AC4-A72C-EA7D-4858-32ECCE10E8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FF0F75-E4B8-0361-10AD-FE4515B291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D6E7A21-C01B-CA5F-7301-91B28F86A202}"/>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5" name="Footer Placeholder 4">
            <a:extLst>
              <a:ext uri="{FF2B5EF4-FFF2-40B4-BE49-F238E27FC236}">
                <a16:creationId xmlns:a16="http://schemas.microsoft.com/office/drawing/2014/main" id="{68567441-25DF-3951-2FB6-768EE275FED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169E226-18D7-8D83-B264-DE43FF0E51CF}"/>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1383497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1C29-352D-71B4-8DA3-D707D939F9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C212E8-00D9-B905-1CA7-4340E5EEDF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9E8802-9928-3FC4-9BD6-CF4D2C074024}"/>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5" name="Footer Placeholder 4">
            <a:extLst>
              <a:ext uri="{FF2B5EF4-FFF2-40B4-BE49-F238E27FC236}">
                <a16:creationId xmlns:a16="http://schemas.microsoft.com/office/drawing/2014/main" id="{C2525CB4-93B8-91B1-2FD4-23FF7D0F916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19AC64C-11B5-BD88-3FD4-E497115AF7C8}"/>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163838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61DDBB-6D79-01AD-4F0A-29BB6D4A48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286432-4B44-F3B9-16BF-9B1D81FA34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EC805F-004E-BF19-2565-00D0344061DA}"/>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5" name="Footer Placeholder 4">
            <a:extLst>
              <a:ext uri="{FF2B5EF4-FFF2-40B4-BE49-F238E27FC236}">
                <a16:creationId xmlns:a16="http://schemas.microsoft.com/office/drawing/2014/main" id="{2EF72064-29EB-6EBB-A10B-F8877DDA34B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B4FA3BA-B554-1175-0EED-15E940422B98}"/>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412695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20763-3885-3435-1B77-ABA9BFE140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3554FF-C144-F36B-FE84-1391685A1F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0D60CB-CDC6-E830-78B2-D619CDBC8138}"/>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5" name="Footer Placeholder 4">
            <a:extLst>
              <a:ext uri="{FF2B5EF4-FFF2-40B4-BE49-F238E27FC236}">
                <a16:creationId xmlns:a16="http://schemas.microsoft.com/office/drawing/2014/main" id="{9AC6261C-145B-A17A-2514-CC7AE7455D5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42098DA-A7A9-0DA7-65DB-09290CDED2E0}"/>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989071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4F36-FDB5-4450-1D00-3E6E0C6CE4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781896B-62A9-1EC0-070D-6672C22DBF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0C649E-15A8-18A8-B94B-C0899E2BFB74}"/>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5" name="Footer Placeholder 4">
            <a:extLst>
              <a:ext uri="{FF2B5EF4-FFF2-40B4-BE49-F238E27FC236}">
                <a16:creationId xmlns:a16="http://schemas.microsoft.com/office/drawing/2014/main" id="{BE9ACA9A-DEF6-89D5-F461-867521893AB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7229FEA-C22B-72C5-DA59-71EC45C607D6}"/>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1067446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5F3A7-8B0C-E791-6298-28F3B0E39A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F56527-ED0A-5E10-824E-6D8892BCC6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E3E2F4-555E-6D5C-11F5-10D5B66522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5501844-5D2D-1397-1C2F-73DC7EC888F2}"/>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6" name="Footer Placeholder 5">
            <a:extLst>
              <a:ext uri="{FF2B5EF4-FFF2-40B4-BE49-F238E27FC236}">
                <a16:creationId xmlns:a16="http://schemas.microsoft.com/office/drawing/2014/main" id="{18D73F2F-FDEC-0E4B-2292-0E240FA3F14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524E9F5-FFA7-6D4C-6FDD-EC1CAE2B8C5B}"/>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2554040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D113-E9A5-CC38-B547-BF201C0813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A13792-6213-EF74-7A00-42F9AB16AE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9BD34E-58AE-CF4B-D6A0-F2307366AD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85A60D9-428F-4A9E-2622-15237C01E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1CD8FD-AD03-D288-9A35-AC39AC0178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6F1544A-6BB2-C159-3CF2-077F6F88B1BF}"/>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8" name="Footer Placeholder 7">
            <a:extLst>
              <a:ext uri="{FF2B5EF4-FFF2-40B4-BE49-F238E27FC236}">
                <a16:creationId xmlns:a16="http://schemas.microsoft.com/office/drawing/2014/main" id="{C6AE3316-2FB6-0411-DBC7-1BE1CF1683D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995827A-344F-99B3-8F0E-68AA6B475FA8}"/>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1404970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E2E66-B3D7-561F-165D-7AA36497FF9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80D011-BDDD-3C3D-0948-C40E68CA94CB}"/>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4" name="Footer Placeholder 3">
            <a:extLst>
              <a:ext uri="{FF2B5EF4-FFF2-40B4-BE49-F238E27FC236}">
                <a16:creationId xmlns:a16="http://schemas.microsoft.com/office/drawing/2014/main" id="{750B0A82-7D4B-C260-C94D-516AEA3531E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C7ED2A3-FBBA-87F6-97C4-0E133C0FA559}"/>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1855037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00F21E-8F3B-3B74-AA0B-E56146C56E6D}"/>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3" name="Footer Placeholder 2">
            <a:extLst>
              <a:ext uri="{FF2B5EF4-FFF2-40B4-BE49-F238E27FC236}">
                <a16:creationId xmlns:a16="http://schemas.microsoft.com/office/drawing/2014/main" id="{B5D3DB5E-941D-8723-E336-1AFCCB26128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6F64349-59FB-2CD1-414A-D8F333E8D7F3}"/>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4285133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7990F-44AD-3331-C5FA-7CC2332E8E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1DB533-6E37-A3F5-B81E-8AD27CEB4F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56AFDF7-3CFD-91C6-4EE0-CA0E9B152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CD4A00-95D3-C4AF-2E56-BBB129F1184F}"/>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6" name="Footer Placeholder 5">
            <a:extLst>
              <a:ext uri="{FF2B5EF4-FFF2-40B4-BE49-F238E27FC236}">
                <a16:creationId xmlns:a16="http://schemas.microsoft.com/office/drawing/2014/main" id="{2C5956D1-635A-2792-8053-E3A1E1F5380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7CDAAE7-6C1B-5032-E3A0-8ECE1DA2CACA}"/>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17222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8023-5F1D-6F3D-08FC-B1D2296161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7C1248-10E6-5540-DFF8-DAABFFCAB4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2827531B-6B51-6A13-847D-42361CE534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DD5FCB-A06F-5F7C-1EB2-A1365BE975A0}"/>
              </a:ext>
            </a:extLst>
          </p:cNvPr>
          <p:cNvSpPr>
            <a:spLocks noGrp="1"/>
          </p:cNvSpPr>
          <p:nvPr>
            <p:ph type="dt" sz="half" idx="10"/>
          </p:nvPr>
        </p:nvSpPr>
        <p:spPr/>
        <p:txBody>
          <a:bodyPr/>
          <a:lstStyle/>
          <a:p>
            <a:fld id="{ABEB75A7-157B-44DB-971A-BEC17576BF80}" type="datetimeFigureOut">
              <a:rPr lang="en-GB" smtClean="0"/>
              <a:t>16/07/2026</a:t>
            </a:fld>
            <a:endParaRPr lang="en-GB" dirty="0"/>
          </a:p>
        </p:txBody>
      </p:sp>
      <p:sp>
        <p:nvSpPr>
          <p:cNvPr id="6" name="Footer Placeholder 5">
            <a:extLst>
              <a:ext uri="{FF2B5EF4-FFF2-40B4-BE49-F238E27FC236}">
                <a16:creationId xmlns:a16="http://schemas.microsoft.com/office/drawing/2014/main" id="{AED98B8B-5FED-11FC-05F8-BFA3B2A2C92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0DF7E66-F7FB-0CCC-0BDA-F62C41EBB6E9}"/>
              </a:ext>
            </a:extLst>
          </p:cNvPr>
          <p:cNvSpPr>
            <a:spLocks noGrp="1"/>
          </p:cNvSpPr>
          <p:nvPr>
            <p:ph type="sldNum" sz="quarter" idx="12"/>
          </p:nvPr>
        </p:nvSpPr>
        <p:spPr/>
        <p:txBody>
          <a:bodyPr/>
          <a:lstStyle/>
          <a:p>
            <a:fld id="{9D8E16B6-892B-4090-A3A9-3DFEB026983F}" type="slidenum">
              <a:rPr lang="en-GB" smtClean="0"/>
              <a:t>‹#›</a:t>
            </a:fld>
            <a:endParaRPr lang="en-GB" dirty="0"/>
          </a:p>
        </p:txBody>
      </p:sp>
    </p:spTree>
    <p:extLst>
      <p:ext uri="{BB962C8B-B14F-4D97-AF65-F5344CB8AC3E}">
        <p14:creationId xmlns:p14="http://schemas.microsoft.com/office/powerpoint/2010/main" val="3381295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2B2C23-4D6F-5B11-AA16-D477D69D7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31E0B9-4310-8397-DDDD-15F1B680E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C2428F-9CA2-2BE4-005C-7FBD81869B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B75A7-157B-44DB-971A-BEC17576BF80}" type="datetimeFigureOut">
              <a:rPr lang="en-GB" smtClean="0"/>
              <a:t>16/07/2026</a:t>
            </a:fld>
            <a:endParaRPr lang="en-GB" dirty="0"/>
          </a:p>
        </p:txBody>
      </p:sp>
      <p:sp>
        <p:nvSpPr>
          <p:cNvPr id="5" name="Footer Placeholder 4">
            <a:extLst>
              <a:ext uri="{FF2B5EF4-FFF2-40B4-BE49-F238E27FC236}">
                <a16:creationId xmlns:a16="http://schemas.microsoft.com/office/drawing/2014/main" id="{FF09F1A0-5D84-3C59-EDFB-BB4888C00D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2946A82B-9F01-042E-7244-35E785AF6B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8E16B6-892B-4090-A3A9-3DFEB026983F}" type="slidenum">
              <a:rPr lang="en-GB" smtClean="0"/>
              <a:t>‹#›</a:t>
            </a:fld>
            <a:endParaRPr lang="en-GB" dirty="0"/>
          </a:p>
        </p:txBody>
      </p:sp>
    </p:spTree>
    <p:extLst>
      <p:ext uri="{BB962C8B-B14F-4D97-AF65-F5344CB8AC3E}">
        <p14:creationId xmlns:p14="http://schemas.microsoft.com/office/powerpoint/2010/main" val="80507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40581202-5C8F-3012-E962-2B99BC46D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303" y="1119116"/>
            <a:ext cx="6370172" cy="2213635"/>
          </a:xfrm>
          <a:prstGeom prst="rect">
            <a:avLst/>
          </a:prstGeom>
        </p:spPr>
      </p:pic>
      <p:sp>
        <p:nvSpPr>
          <p:cNvPr id="21" name="Right Triangle 2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245339-873B-9050-4828-D038C54560CA}"/>
              </a:ext>
            </a:extLst>
          </p:cNvPr>
          <p:cNvSpPr>
            <a:spLocks noGrp="1"/>
          </p:cNvSpPr>
          <p:nvPr>
            <p:ph type="ctrTitle"/>
          </p:nvPr>
        </p:nvSpPr>
        <p:spPr>
          <a:xfrm>
            <a:off x="1289304" y="3429000"/>
            <a:ext cx="8921672" cy="1713305"/>
          </a:xfrm>
        </p:spPr>
        <p:txBody>
          <a:bodyPr anchor="b">
            <a:normAutofit/>
          </a:bodyPr>
          <a:lstStyle/>
          <a:p>
            <a:pPr algn="l"/>
            <a:r>
              <a:rPr lang="en-GB" sz="8000" dirty="0"/>
              <a:t>Ops Manager Update</a:t>
            </a:r>
          </a:p>
        </p:txBody>
      </p:sp>
      <p:sp>
        <p:nvSpPr>
          <p:cNvPr id="3" name="Subtitle 2">
            <a:extLst>
              <a:ext uri="{FF2B5EF4-FFF2-40B4-BE49-F238E27FC236}">
                <a16:creationId xmlns:a16="http://schemas.microsoft.com/office/drawing/2014/main" id="{F0142C6D-6377-A59D-7BA5-876183F9DEC4}"/>
              </a:ext>
            </a:extLst>
          </p:cNvPr>
          <p:cNvSpPr>
            <a:spLocks noGrp="1"/>
          </p:cNvSpPr>
          <p:nvPr>
            <p:ph type="subTitle" idx="1"/>
          </p:nvPr>
        </p:nvSpPr>
        <p:spPr>
          <a:xfrm>
            <a:off x="1289303" y="5142305"/>
            <a:ext cx="7321298" cy="753165"/>
          </a:xfrm>
        </p:spPr>
        <p:txBody>
          <a:bodyPr anchor="t">
            <a:noAutofit/>
          </a:bodyPr>
          <a:lstStyle/>
          <a:p>
            <a:pPr algn="l"/>
            <a:r>
              <a:rPr lang="en-GB" sz="1600" dirty="0"/>
              <a:t>Yvonne Lamb</a:t>
            </a:r>
          </a:p>
          <a:p>
            <a:pPr algn="l"/>
            <a:r>
              <a:rPr lang="en-GB" sz="1600" dirty="0"/>
              <a:t>Full Committee Meeting – May 2026</a:t>
            </a:r>
          </a:p>
          <a:p>
            <a:pPr algn="l"/>
            <a:r>
              <a:rPr lang="en-GB" sz="1600" dirty="0"/>
              <a:t> </a:t>
            </a:r>
          </a:p>
        </p:txBody>
      </p:sp>
    </p:spTree>
    <p:extLst>
      <p:ext uri="{BB962C8B-B14F-4D97-AF65-F5344CB8AC3E}">
        <p14:creationId xmlns:p14="http://schemas.microsoft.com/office/powerpoint/2010/main" val="235605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E2AF10-C038-FB3A-EDB0-43E41DCDDB2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7B04BB8-B5D3-207D-A933-80A218F0F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355BB4-D85C-1A5E-63C8-F3F1FA49067B}"/>
              </a:ext>
            </a:extLst>
          </p:cNvPr>
          <p:cNvSpPr>
            <a:spLocks noGrp="1"/>
          </p:cNvSpPr>
          <p:nvPr>
            <p:ph type="title"/>
          </p:nvPr>
        </p:nvSpPr>
        <p:spPr>
          <a:xfrm>
            <a:off x="865952" y="294992"/>
            <a:ext cx="10481751" cy="976024"/>
          </a:xfrm>
        </p:spPr>
        <p:txBody>
          <a:bodyPr anchor="b">
            <a:normAutofit fontScale="90000"/>
          </a:bodyPr>
          <a:lstStyle/>
          <a:p>
            <a:br>
              <a:rPr lang="en-GB" dirty="0"/>
            </a:br>
            <a:br>
              <a:rPr lang="en-GB" dirty="0"/>
            </a:br>
            <a:r>
              <a:rPr lang="en-GB" dirty="0"/>
              <a:t>CPD Surgery sessions Outstanding -* is Dispensing Practice</a:t>
            </a:r>
          </a:p>
        </p:txBody>
      </p:sp>
      <p:sp>
        <p:nvSpPr>
          <p:cNvPr id="11" name="Rectangle 10">
            <a:extLst>
              <a:ext uri="{FF2B5EF4-FFF2-40B4-BE49-F238E27FC236}">
                <a16:creationId xmlns:a16="http://schemas.microsoft.com/office/drawing/2014/main" id="{A4EDA006-3795-34A7-34FB-688399825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EC5979C5-DFCB-7312-3ECD-DF25D39CC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91819C3D-0867-429D-4EFC-006F1B054DFA}"/>
              </a:ext>
            </a:extLst>
          </p:cNvPr>
          <p:cNvSpPr>
            <a:spLocks noGrp="1"/>
          </p:cNvSpPr>
          <p:nvPr>
            <p:ph idx="1"/>
          </p:nvPr>
        </p:nvSpPr>
        <p:spPr/>
        <p:txBody>
          <a:bodyPr>
            <a:normAutofit fontScale="55000" lnSpcReduction="20000"/>
          </a:bodyPr>
          <a:lstStyle/>
          <a:p>
            <a:r>
              <a:rPr lang="en-GB" dirty="0"/>
              <a:t>Bridgwater – x 4 Cannington*, Cranleigh, Quantock Medical Centre* and Taunton Road – </a:t>
            </a:r>
          </a:p>
          <a:p>
            <a:pPr marL="0" indent="0">
              <a:buNone/>
            </a:pPr>
            <a:r>
              <a:rPr lang="en-GB" dirty="0"/>
              <a:t>(Lead Olivia Taylor)</a:t>
            </a:r>
          </a:p>
          <a:p>
            <a:r>
              <a:rPr lang="en-GB" dirty="0"/>
              <a:t>Click – x 2-Churchview Surgery *  Langport (Lead Monali Patel)</a:t>
            </a:r>
          </a:p>
          <a:p>
            <a:r>
              <a:rPr lang="en-GB" dirty="0"/>
              <a:t>Mendip x 4 - Grove House, Mendip Practice*, Oakhill surgery*  and Park Medical Centre </a:t>
            </a:r>
          </a:p>
          <a:p>
            <a:pPr marL="0" indent="0">
              <a:buNone/>
            </a:pPr>
            <a:r>
              <a:rPr lang="en-GB" dirty="0"/>
              <a:t>(Lead Lucy Macey)</a:t>
            </a:r>
          </a:p>
          <a:p>
            <a:r>
              <a:rPr lang="en-GB" dirty="0"/>
              <a:t>North Sedgemoor x 4 -Axbridge/Wedmore, Brent Surgery*, Burnham and Highbridge and Cheddar </a:t>
            </a:r>
          </a:p>
          <a:p>
            <a:pPr marL="0" indent="0">
              <a:buNone/>
            </a:pPr>
            <a:r>
              <a:rPr lang="en-GB" dirty="0"/>
              <a:t>(Lead - Hannah Tearall)</a:t>
            </a:r>
          </a:p>
          <a:p>
            <a:r>
              <a:rPr lang="en-GB" dirty="0"/>
              <a:t>SSE x 3 –Milborne Port*, Millbrook Surgery and Queen Camel* ( Lead  Olivia Taylor)</a:t>
            </a:r>
          </a:p>
          <a:p>
            <a:r>
              <a:rPr lang="en-GB" dirty="0"/>
              <a:t>Taunton Central x 3  – College Way, French Weir, Quantock Vale*  (Lead -Idris Mohammed)</a:t>
            </a:r>
          </a:p>
          <a:p>
            <a:r>
              <a:rPr lang="en-GB" dirty="0"/>
              <a:t>Taunton Deane – Lister House CPD Session booked  for 22/7/26 (Lead –Basil  Doudin)</a:t>
            </a:r>
          </a:p>
          <a:p>
            <a:r>
              <a:rPr lang="en-GB" dirty="0"/>
              <a:t>Taunton Tone x 3 – Blackbrook, Lyngford Park (date secured) and North Curry* (Lead Olivia Taylor)</a:t>
            </a:r>
          </a:p>
          <a:p>
            <a:r>
              <a:rPr lang="en-GB" dirty="0"/>
              <a:t>West Mendip x 5 – Glastonbury x 2, Vine Surgery, Wells x 2 (Lead Monali Patel)</a:t>
            </a:r>
          </a:p>
          <a:p>
            <a:r>
              <a:rPr lang="en-GB" dirty="0"/>
              <a:t>West Somerset x 1 –West Somerset Healthcare ( Lead Shital Patel)</a:t>
            </a:r>
          </a:p>
          <a:p>
            <a:r>
              <a:rPr lang="en-GB" dirty="0"/>
              <a:t>Yeovil  x 4 – Diamond Healthcare, Pennhill, Preston Grove and Ryalls Park (Lead Ioannis Klappas)</a:t>
            </a:r>
          </a:p>
          <a:p>
            <a:r>
              <a:rPr lang="en-GB" dirty="0"/>
              <a:t>Breakdown 10 x Dispensing Practices to be CPD trained and 22 Non dispensing Practices to be trained.</a:t>
            </a:r>
          </a:p>
          <a:p>
            <a:endParaRPr lang="en-GB" dirty="0"/>
          </a:p>
          <a:p>
            <a:endParaRPr lang="en-GB" dirty="0"/>
          </a:p>
        </p:txBody>
      </p:sp>
    </p:spTree>
    <p:extLst>
      <p:ext uri="{BB962C8B-B14F-4D97-AF65-F5344CB8AC3E}">
        <p14:creationId xmlns:p14="http://schemas.microsoft.com/office/powerpoint/2010/main" val="331952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18415F-6BD8-890D-593C-A47E07793D18}"/>
              </a:ext>
            </a:extLst>
          </p:cNvPr>
          <p:cNvSpPr>
            <a:spLocks noGrp="1"/>
          </p:cNvSpPr>
          <p:nvPr>
            <p:ph type="title"/>
          </p:nvPr>
        </p:nvSpPr>
        <p:spPr>
          <a:xfrm>
            <a:off x="6094105" y="802955"/>
            <a:ext cx="4977976" cy="1454051"/>
          </a:xfrm>
        </p:spPr>
        <p:txBody>
          <a:bodyPr>
            <a:normAutofit/>
          </a:bodyPr>
          <a:lstStyle/>
          <a:p>
            <a:r>
              <a:rPr lang="en-GB" sz="3600" dirty="0">
                <a:solidFill>
                  <a:schemeClr val="tx2"/>
                </a:solidFill>
              </a:rPr>
              <a:t>New Service: Cancer referral Pathway</a:t>
            </a:r>
          </a:p>
        </p:txBody>
      </p:sp>
      <p:pic>
        <p:nvPicPr>
          <p:cNvPr id="7" name="Graphic 6" descr="Medicine">
            <a:extLst>
              <a:ext uri="{FF2B5EF4-FFF2-40B4-BE49-F238E27FC236}">
                <a16:creationId xmlns:a16="http://schemas.microsoft.com/office/drawing/2014/main" id="{12D3821C-4040-0B9A-6063-5ABB6A6F2E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DFE851C4-72C0-0443-58F3-4753DE335717}"/>
              </a:ext>
            </a:extLst>
          </p:cNvPr>
          <p:cNvSpPr>
            <a:spLocks noGrp="1"/>
          </p:cNvSpPr>
          <p:nvPr>
            <p:ph idx="1"/>
          </p:nvPr>
        </p:nvSpPr>
        <p:spPr>
          <a:xfrm>
            <a:off x="6090176" y="2424701"/>
            <a:ext cx="4977976" cy="3636270"/>
          </a:xfrm>
        </p:spPr>
        <p:txBody>
          <a:bodyPr anchor="ctr">
            <a:normAutofit fontScale="85000" lnSpcReduction="20000"/>
          </a:bodyPr>
          <a:lstStyle/>
          <a:p>
            <a:r>
              <a:rPr lang="en-GB" sz="1300" dirty="0">
                <a:solidFill>
                  <a:schemeClr val="tx2"/>
                </a:solidFill>
              </a:rPr>
              <a:t>30 Pharmacies replied to the EOI.</a:t>
            </a:r>
          </a:p>
          <a:p>
            <a:r>
              <a:rPr lang="en-GB" sz="1300" dirty="0">
                <a:solidFill>
                  <a:schemeClr val="tx2"/>
                </a:solidFill>
              </a:rPr>
              <a:t>Every PCN has had a pharmacy return EOI</a:t>
            </a:r>
          </a:p>
          <a:p>
            <a:r>
              <a:rPr lang="en-GB" sz="1300" dirty="0">
                <a:solidFill>
                  <a:schemeClr val="tx2"/>
                </a:solidFill>
              </a:rPr>
              <a:t>Service Pathway finance structure has been agreed -£300 Start up Fee per Pharmacy and £17 for each referral  sent by pharmacies.</a:t>
            </a:r>
          </a:p>
          <a:p>
            <a:r>
              <a:rPr lang="en-GB" sz="1300" dirty="0">
                <a:solidFill>
                  <a:schemeClr val="tx2"/>
                </a:solidFill>
              </a:rPr>
              <a:t>4 x Cancer pathways to start with, Bowel, Breast , Lung and Post Menopausal Bleeding referrals via Community Pharmacies</a:t>
            </a:r>
          </a:p>
          <a:p>
            <a:r>
              <a:rPr lang="en-GB" sz="1300" dirty="0">
                <a:solidFill>
                  <a:schemeClr val="tx2"/>
                </a:solidFill>
              </a:rPr>
              <a:t>Focus now is to select the first wave of Pharmacies 30 pharmacies for stage one launch and the remaining will go live in November and January.</a:t>
            </a:r>
          </a:p>
          <a:p>
            <a:r>
              <a:rPr lang="en-GB" sz="1300" dirty="0">
                <a:solidFill>
                  <a:schemeClr val="tx2"/>
                </a:solidFill>
              </a:rPr>
              <a:t>PCN Areas roll out stage One –All of Taunton –Minehead, 1</a:t>
            </a:r>
            <a:r>
              <a:rPr lang="en-GB" sz="1300" baseline="30000" dirty="0">
                <a:solidFill>
                  <a:schemeClr val="tx2"/>
                </a:solidFill>
              </a:rPr>
              <a:t>st</a:t>
            </a:r>
            <a:r>
              <a:rPr lang="en-GB" sz="1300" dirty="0">
                <a:solidFill>
                  <a:schemeClr val="tx2"/>
                </a:solidFill>
              </a:rPr>
              <a:t> September 2026</a:t>
            </a:r>
          </a:p>
          <a:p>
            <a:r>
              <a:rPr lang="en-GB" sz="1300" dirty="0">
                <a:solidFill>
                  <a:schemeClr val="tx2"/>
                </a:solidFill>
              </a:rPr>
              <a:t>PCN Areas roll out stage two - Bridgwater to North Sedgemoor. 1</a:t>
            </a:r>
            <a:r>
              <a:rPr lang="en-GB" sz="1300" baseline="30000" dirty="0">
                <a:solidFill>
                  <a:schemeClr val="tx2"/>
                </a:solidFill>
              </a:rPr>
              <a:t>ST</a:t>
            </a:r>
            <a:r>
              <a:rPr lang="en-GB" sz="1300" dirty="0">
                <a:solidFill>
                  <a:schemeClr val="tx2"/>
                </a:solidFill>
              </a:rPr>
              <a:t> November 2026</a:t>
            </a:r>
          </a:p>
          <a:p>
            <a:r>
              <a:rPr lang="en-GB" sz="1300" dirty="0">
                <a:solidFill>
                  <a:schemeClr val="tx2"/>
                </a:solidFill>
              </a:rPr>
              <a:t>  All other PCN Areas roll out stage three - Click Frome, Mendip, South Somerset East and West, West Mendip and Yeovil PCN 5</a:t>
            </a:r>
            <a:r>
              <a:rPr lang="en-GB" sz="1300" baseline="30000" dirty="0">
                <a:solidFill>
                  <a:schemeClr val="tx2"/>
                </a:solidFill>
              </a:rPr>
              <a:t>th</a:t>
            </a:r>
            <a:r>
              <a:rPr lang="en-GB" sz="1300" dirty="0">
                <a:solidFill>
                  <a:schemeClr val="tx2"/>
                </a:solidFill>
              </a:rPr>
              <a:t> January 2027</a:t>
            </a:r>
          </a:p>
          <a:p>
            <a:r>
              <a:rPr lang="en-GB" sz="1300" dirty="0">
                <a:solidFill>
                  <a:schemeClr val="tx2"/>
                </a:solidFill>
              </a:rPr>
              <a:t>Contracts are being produced will be distributed to Contractors by 31</a:t>
            </a:r>
            <a:r>
              <a:rPr lang="en-GB" sz="1300" baseline="30000" dirty="0">
                <a:solidFill>
                  <a:schemeClr val="tx2"/>
                </a:solidFill>
              </a:rPr>
              <a:t>st</a:t>
            </a:r>
            <a:r>
              <a:rPr lang="en-GB" sz="1300" dirty="0">
                <a:solidFill>
                  <a:schemeClr val="tx2"/>
                </a:solidFill>
              </a:rPr>
              <a:t> July, contracts to be signed and returned to Judith at Avon Health Services.</a:t>
            </a:r>
          </a:p>
          <a:p>
            <a:r>
              <a:rPr lang="en-GB" sz="1300" dirty="0">
                <a:solidFill>
                  <a:schemeClr val="tx2"/>
                </a:solidFill>
              </a:rPr>
              <a:t>AHS will be setting up the payment structure via Pharm outcomes.</a:t>
            </a:r>
          </a:p>
          <a:p>
            <a:r>
              <a:rPr lang="en-GB" sz="1300" dirty="0">
                <a:solidFill>
                  <a:schemeClr val="tx2"/>
                </a:solidFill>
              </a:rPr>
              <a:t>Full EOI list will be sent to members with the minutes and next steps from today.</a:t>
            </a:r>
          </a:p>
          <a:p>
            <a:endParaRPr lang="en-GB" sz="1300" dirty="0">
              <a:solidFill>
                <a:schemeClr val="tx2"/>
              </a:solidFill>
            </a:endParaRPr>
          </a:p>
          <a:p>
            <a:pPr marL="0" indent="0">
              <a:buNone/>
            </a:pPr>
            <a:endParaRPr lang="en-GB" sz="13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4785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CD3FFB-9209-DF26-1001-A3F01811A51E}"/>
              </a:ext>
            </a:extLst>
          </p:cNvPr>
          <p:cNvPicPr>
            <a:picLocks noChangeAspect="1"/>
          </p:cNvPicPr>
          <p:nvPr/>
        </p:nvPicPr>
        <p:blipFill>
          <a:blip r:embed="rId2">
            <a:duotone>
              <a:schemeClr val="bg2">
                <a:shade val="45000"/>
                <a:satMod val="135000"/>
              </a:schemeClr>
              <a:prstClr val="white"/>
            </a:duotone>
          </a:blip>
          <a:srcRect t="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6244D0-1D4C-1517-47F7-44C3F083D9E1}"/>
              </a:ext>
            </a:extLst>
          </p:cNvPr>
          <p:cNvSpPr>
            <a:spLocks noGrp="1"/>
          </p:cNvSpPr>
          <p:nvPr>
            <p:ph type="title"/>
          </p:nvPr>
        </p:nvSpPr>
        <p:spPr>
          <a:xfrm>
            <a:off x="838200" y="365125"/>
            <a:ext cx="10515600" cy="1325563"/>
          </a:xfrm>
        </p:spPr>
        <p:txBody>
          <a:bodyPr>
            <a:normAutofit/>
          </a:bodyPr>
          <a:lstStyle/>
          <a:p>
            <a:r>
              <a:rPr lang="en-GB" sz="3700" dirty="0"/>
              <a:t>Commissioner Interventions –Public Health </a:t>
            </a:r>
            <a:br>
              <a:rPr lang="en-GB" sz="3700" dirty="0"/>
            </a:br>
            <a:endParaRPr lang="en-GB" sz="3700" dirty="0"/>
          </a:p>
        </p:txBody>
      </p:sp>
      <p:graphicFrame>
        <p:nvGraphicFramePr>
          <p:cNvPr id="5" name="Content Placeholder 2">
            <a:extLst>
              <a:ext uri="{FF2B5EF4-FFF2-40B4-BE49-F238E27FC236}">
                <a16:creationId xmlns:a16="http://schemas.microsoft.com/office/drawing/2014/main" id="{034E20A4-CAD2-2A0B-E682-BC77E9BA9F61}"/>
              </a:ext>
            </a:extLst>
          </p:cNvPr>
          <p:cNvGraphicFramePr>
            <a:graphicFrameLocks noGrp="1"/>
          </p:cNvGraphicFramePr>
          <p:nvPr>
            <p:ph idx="1"/>
            <p:extLst>
              <p:ext uri="{D42A27DB-BD31-4B8C-83A1-F6EECF244321}">
                <p14:modId xmlns:p14="http://schemas.microsoft.com/office/powerpoint/2010/main" val="22007012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7429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DE0AF8A-FEFE-F686-2030-3D8727DE864A}"/>
              </a:ext>
            </a:extLst>
          </p:cNvPr>
          <p:cNvSpPr>
            <a:spLocks noGrp="1"/>
          </p:cNvSpPr>
          <p:nvPr>
            <p:ph type="title"/>
          </p:nvPr>
        </p:nvSpPr>
        <p:spPr>
          <a:xfrm>
            <a:off x="841248" y="256032"/>
            <a:ext cx="10506456" cy="1014984"/>
          </a:xfrm>
        </p:spPr>
        <p:txBody>
          <a:bodyPr anchor="b">
            <a:normAutofit/>
          </a:bodyPr>
          <a:lstStyle/>
          <a:p>
            <a:r>
              <a:rPr lang="en-GB" dirty="0"/>
              <a:t>NHSE </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220A4C5-0E81-57D8-E855-2DE58716325C}"/>
              </a:ext>
            </a:extLst>
          </p:cNvPr>
          <p:cNvGraphicFramePr>
            <a:graphicFrameLocks noGrp="1"/>
          </p:cNvGraphicFramePr>
          <p:nvPr>
            <p:ph idx="1"/>
            <p:extLst>
              <p:ext uri="{D42A27DB-BD31-4B8C-83A1-F6EECF244321}">
                <p14:modId xmlns:p14="http://schemas.microsoft.com/office/powerpoint/2010/main" val="173227878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736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B285DF-C110-B02C-0D18-1AB7BF1D7DA6}"/>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CPS –Contractor Queries and Interventions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15358C5-CCC2-49FC-B104-162CB59B51AE}"/>
              </a:ext>
            </a:extLst>
          </p:cNvPr>
          <p:cNvSpPr>
            <a:spLocks noGrp="1"/>
          </p:cNvSpPr>
          <p:nvPr>
            <p:ph idx="1"/>
          </p:nvPr>
        </p:nvSpPr>
        <p:spPr>
          <a:xfrm>
            <a:off x="4447308" y="591344"/>
            <a:ext cx="6906491" cy="5585619"/>
          </a:xfrm>
        </p:spPr>
        <p:txBody>
          <a:bodyPr anchor="ctr">
            <a:normAutofit fontScale="92500" lnSpcReduction="20000"/>
          </a:bodyPr>
          <a:lstStyle/>
          <a:p>
            <a:r>
              <a:rPr lang="en-GB" dirty="0"/>
              <a:t>NEO360 is not working for some contractors –Worked to get this resolved before claiming period ends</a:t>
            </a:r>
          </a:p>
          <a:p>
            <a:r>
              <a:rPr lang="en-GB" dirty="0"/>
              <a:t>Pharmacies are confused about where to claim for which services. Guidance and Instructions sent out </a:t>
            </a:r>
          </a:p>
          <a:p>
            <a:r>
              <a:rPr lang="en-GB" dirty="0"/>
              <a:t>Outstanding TP claims from last year: Invoice issue escalated to TP for action.</a:t>
            </a:r>
          </a:p>
          <a:p>
            <a:r>
              <a:rPr lang="en-GB" dirty="0"/>
              <a:t>Pharmacies having no visibility of national services on their Pharmoutcomes –Instructions sent on how to register for chosen IT provider pay model and liaised with NHSE to get guidance sent out to all contractors.</a:t>
            </a:r>
          </a:p>
          <a:p>
            <a:r>
              <a:rPr lang="en-GB" dirty="0"/>
              <a:t>Contractors disappearing from Local Enhanced Services on EMIS for National Services </a:t>
            </a:r>
          </a:p>
          <a:p>
            <a:pPr marL="0" indent="0">
              <a:buNone/>
            </a:pPr>
            <a:endParaRPr lang="en-GB" sz="1500" u="sng" dirty="0"/>
          </a:p>
          <a:p>
            <a:pPr marL="0" indent="0">
              <a:buNone/>
            </a:pPr>
            <a:endParaRPr lang="en-GB" sz="1500" dirty="0"/>
          </a:p>
        </p:txBody>
      </p:sp>
    </p:spTree>
    <p:extLst>
      <p:ext uri="{BB962C8B-B14F-4D97-AF65-F5344CB8AC3E}">
        <p14:creationId xmlns:p14="http://schemas.microsoft.com/office/powerpoint/2010/main" val="392072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E04E26-1724-9E7D-3266-858C37DBBE18}"/>
              </a:ext>
            </a:extLst>
          </p:cNvPr>
          <p:cNvSpPr>
            <a:spLocks noGrp="1"/>
          </p:cNvSpPr>
          <p:nvPr>
            <p:ph type="title"/>
          </p:nvPr>
        </p:nvSpPr>
        <p:spPr>
          <a:xfrm>
            <a:off x="1245072" y="1289765"/>
            <a:ext cx="3651101" cy="4270963"/>
          </a:xfrm>
        </p:spPr>
        <p:txBody>
          <a:bodyPr anchor="ctr">
            <a:normAutofit/>
          </a:bodyPr>
          <a:lstStyle/>
          <a:p>
            <a:pPr algn="ctr"/>
            <a:r>
              <a:rPr lang="en-GB" sz="5600" dirty="0">
                <a:solidFill>
                  <a:srgbClr val="FFFFFF"/>
                </a:solidFill>
              </a:rPr>
              <a:t>CPS Operational Work</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dirty="0"/>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057F6026-495A-BD09-AD51-822C76780BC7}"/>
              </a:ext>
            </a:extLst>
          </p:cNvPr>
          <p:cNvSpPr>
            <a:spLocks noGrp="1"/>
          </p:cNvSpPr>
          <p:nvPr>
            <p:ph idx="1"/>
          </p:nvPr>
        </p:nvSpPr>
        <p:spPr>
          <a:xfrm>
            <a:off x="6297233" y="518400"/>
            <a:ext cx="4771607" cy="5837949"/>
          </a:xfrm>
        </p:spPr>
        <p:txBody>
          <a:bodyPr anchor="ctr">
            <a:normAutofit fontScale="47500" lnSpcReduction="20000"/>
          </a:bodyPr>
          <a:lstStyle/>
          <a:p>
            <a:r>
              <a:rPr lang="en-GB" sz="1400" dirty="0">
                <a:solidFill>
                  <a:schemeClr val="tx1">
                    <a:alpha val="80000"/>
                  </a:schemeClr>
                </a:solidFill>
              </a:rPr>
              <a:t>  </a:t>
            </a:r>
            <a:r>
              <a:rPr lang="en-GB" dirty="0"/>
              <a:t>CPS day-to-day Ops: Agenda and minutes prep and  write up , booking meetings, sourcing new sponsors, website duties, and email queries. Chasing sponsors for Non payment </a:t>
            </a:r>
          </a:p>
          <a:p>
            <a:r>
              <a:rPr lang="en-GB" dirty="0"/>
              <a:t>Relevant Emails and upkeep of documents in drive when changes occur.</a:t>
            </a:r>
          </a:p>
          <a:p>
            <a:r>
              <a:rPr lang="en-GB" dirty="0"/>
              <a:t>Monthly newsletter. </a:t>
            </a:r>
          </a:p>
          <a:p>
            <a:r>
              <a:rPr lang="en-GB" dirty="0"/>
              <a:t>PCN Management :Updated Data Packs for PCN Leads </a:t>
            </a:r>
          </a:p>
          <a:p>
            <a:r>
              <a:rPr lang="en-GB" dirty="0"/>
              <a:t>PCN leads data sheet updated with Contractor/ lead changes within their PCN; the updated PCN data sheet sent to Leads</a:t>
            </a:r>
          </a:p>
          <a:p>
            <a:r>
              <a:rPr lang="en-GB" dirty="0"/>
              <a:t>PCN Tasks: Gave the Leads a 3-month work plan and will conduct monthly catch-ups. </a:t>
            </a:r>
          </a:p>
          <a:p>
            <a:r>
              <a:rPr lang="en-GB" dirty="0"/>
              <a:t>Chasing mandatory annual complaints return.</a:t>
            </a:r>
          </a:p>
          <a:p>
            <a:r>
              <a:rPr lang="en-GB" dirty="0"/>
              <a:t>Finance Officer help: Chasing and checking invoices for Sponsors, Optum (Pharmoutcomes), and PCN Leads who have not submitted invoices.</a:t>
            </a:r>
          </a:p>
          <a:p>
            <a:r>
              <a:rPr lang="en-GB" dirty="0"/>
              <a:t>HUC -Invoicing. Gave HUC the amount and followed up to get the invoice produced. -Still ongoing </a:t>
            </a:r>
          </a:p>
          <a:p>
            <a:r>
              <a:rPr lang="en-GB" dirty="0"/>
              <a:t>Cancer Referral Service- Read service spec, SOPS, and tested the system, providing feedback on any issues. Test the electronic referral pathway forms</a:t>
            </a:r>
          </a:p>
          <a:p>
            <a:r>
              <a:rPr lang="en-GB" dirty="0"/>
              <a:t>Neighbourhood meetings with CPE</a:t>
            </a:r>
          </a:p>
          <a:p>
            <a:r>
              <a:rPr lang="en-GB" dirty="0"/>
              <a:t>CPCF webinars attended (x2): one via CPE and one via NHSE</a:t>
            </a:r>
          </a:p>
          <a:p>
            <a:r>
              <a:rPr lang="en-GB" dirty="0"/>
              <a:t>Bids writing session 2</a:t>
            </a:r>
          </a:p>
          <a:p>
            <a:r>
              <a:rPr lang="en-GB" dirty="0"/>
              <a:t>Somerset Board Meeting </a:t>
            </a:r>
          </a:p>
          <a:p>
            <a:r>
              <a:rPr lang="en-GB" dirty="0"/>
              <a:t>CPE -Regional Roadshow attended  in Exeter</a:t>
            </a:r>
          </a:p>
          <a:p>
            <a:r>
              <a:rPr lang="en-GB" dirty="0"/>
              <a:t>Review the contacts on Specialist Meds WhatsApp Group-Add new contractors.</a:t>
            </a:r>
          </a:p>
          <a:p>
            <a:endParaRPr lang="en-GB" sz="14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45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556E43-19A5-1839-7F30-E3A61BD5D4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16ED745-319C-E83E-0835-BD78BA74E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DBB3DC66-519D-8A33-8B08-28B064A35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393C2A2-804D-C1CF-3B1E-464F43ABE67D}"/>
              </a:ext>
            </a:extLst>
          </p:cNvPr>
          <p:cNvSpPr>
            <a:spLocks noGrp="1"/>
          </p:cNvSpPr>
          <p:nvPr>
            <p:ph type="title"/>
          </p:nvPr>
        </p:nvSpPr>
        <p:spPr>
          <a:xfrm>
            <a:off x="1245072" y="1289765"/>
            <a:ext cx="3651101" cy="4270963"/>
          </a:xfrm>
        </p:spPr>
        <p:txBody>
          <a:bodyPr anchor="ctr">
            <a:normAutofit/>
          </a:bodyPr>
          <a:lstStyle/>
          <a:p>
            <a:pPr algn="ctr"/>
            <a:r>
              <a:rPr lang="en-GB" sz="5600" dirty="0">
                <a:solidFill>
                  <a:srgbClr val="FFFFFF"/>
                </a:solidFill>
              </a:rPr>
              <a:t>System Intervention Work</a:t>
            </a:r>
            <a:br>
              <a:rPr lang="en-GB" sz="5600" dirty="0">
                <a:solidFill>
                  <a:srgbClr val="FFFFFF"/>
                </a:solidFill>
              </a:rPr>
            </a:br>
            <a:endParaRPr lang="en-GB" sz="5600" dirty="0">
              <a:solidFill>
                <a:srgbClr val="FFFFFF"/>
              </a:solidFill>
            </a:endParaRPr>
          </a:p>
        </p:txBody>
      </p:sp>
      <p:sp>
        <p:nvSpPr>
          <p:cNvPr id="12" name="Graphic 11">
            <a:extLst>
              <a:ext uri="{FF2B5EF4-FFF2-40B4-BE49-F238E27FC236}">
                <a16:creationId xmlns:a16="http://schemas.microsoft.com/office/drawing/2014/main" id="{77C3CF5C-CB1E-BD47-6ADE-95B1AEDC8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dirty="0"/>
          </a:p>
        </p:txBody>
      </p:sp>
      <p:sp>
        <p:nvSpPr>
          <p:cNvPr id="14" name="Graphic 12">
            <a:extLst>
              <a:ext uri="{FF2B5EF4-FFF2-40B4-BE49-F238E27FC236}">
                <a16:creationId xmlns:a16="http://schemas.microsoft.com/office/drawing/2014/main" id="{666D918A-9B61-0756-24F1-3C85B426C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1161F5E4-03B7-9191-980A-4C9805FC987E}"/>
              </a:ext>
            </a:extLst>
          </p:cNvPr>
          <p:cNvSpPr>
            <a:spLocks noGrp="1"/>
          </p:cNvSpPr>
          <p:nvPr>
            <p:ph idx="1"/>
          </p:nvPr>
        </p:nvSpPr>
        <p:spPr>
          <a:xfrm>
            <a:off x="6297233" y="518400"/>
            <a:ext cx="4771607" cy="5837949"/>
          </a:xfrm>
        </p:spPr>
        <p:txBody>
          <a:bodyPr anchor="ctr">
            <a:normAutofit/>
          </a:bodyPr>
          <a:lstStyle/>
          <a:p>
            <a:r>
              <a:rPr lang="en-GB" sz="1400" dirty="0">
                <a:solidFill>
                  <a:schemeClr val="tx1">
                    <a:alpha val="80000"/>
                  </a:schemeClr>
                </a:solidFill>
              </a:rPr>
              <a:t>  Operational Calls with ICB, Focus on ACES, Specialist meds service-OOS issues.</a:t>
            </a:r>
          </a:p>
          <a:p>
            <a:r>
              <a:rPr lang="en-GB" sz="1400" dirty="0">
                <a:solidFill>
                  <a:schemeClr val="tx1">
                    <a:alpha val="80000"/>
                  </a:schemeClr>
                </a:solidFill>
              </a:rPr>
              <a:t>ICB –Finance meeting focus on funding pots</a:t>
            </a:r>
          </a:p>
          <a:p>
            <a:r>
              <a:rPr lang="en-GB" sz="1400" dirty="0">
                <a:solidFill>
                  <a:schemeClr val="tx1">
                    <a:alpha val="80000"/>
                  </a:schemeClr>
                </a:solidFill>
              </a:rPr>
              <a:t>Setting up new WhatsApp group for specialist meds service</a:t>
            </a:r>
          </a:p>
          <a:p>
            <a:r>
              <a:rPr lang="en-GB" sz="1400" dirty="0">
                <a:solidFill>
                  <a:schemeClr val="tx1">
                    <a:alpha val="80000"/>
                  </a:schemeClr>
                </a:solidFill>
              </a:rPr>
              <a:t>HUC/UWE regarding IP progress and next cohorts and chasing invoices.</a:t>
            </a:r>
          </a:p>
          <a:p>
            <a:r>
              <a:rPr lang="en-GB" sz="1400" dirty="0">
                <a:solidFill>
                  <a:schemeClr val="tx1">
                    <a:alpha val="80000"/>
                  </a:schemeClr>
                </a:solidFill>
              </a:rPr>
              <a:t>PF From UTC –weekly calls until service is live –</a:t>
            </a:r>
          </a:p>
          <a:p>
            <a:r>
              <a:rPr lang="en-GB" sz="1400" dirty="0">
                <a:solidFill>
                  <a:schemeClr val="tx1">
                    <a:alpha val="80000"/>
                  </a:schemeClr>
                </a:solidFill>
              </a:rPr>
              <a:t>Med Program Board- Updated team around Cancer Referral Pathway via Community Pharmacies.</a:t>
            </a:r>
          </a:p>
          <a:p>
            <a:r>
              <a:rPr lang="en-GB" sz="1400" dirty="0">
                <a:solidFill>
                  <a:schemeClr val="tx1">
                    <a:alpha val="80000"/>
                  </a:schemeClr>
                </a:solidFill>
              </a:rPr>
              <a:t>Cancer referral meetings, ICB SFT –Service spec and testing of system.</a:t>
            </a:r>
          </a:p>
          <a:p>
            <a:r>
              <a:rPr lang="en-GB" sz="1400" dirty="0">
                <a:solidFill>
                  <a:schemeClr val="tx1">
                    <a:alpha val="80000"/>
                  </a:schemeClr>
                </a:solidFill>
              </a:rPr>
              <a:t>Sexual Health Meeting- Awareness of  potential CE in certain areas-provided EHC data to group </a:t>
            </a:r>
          </a:p>
          <a:p>
            <a:r>
              <a:rPr lang="en-GB" sz="1400" dirty="0">
                <a:solidFill>
                  <a:schemeClr val="tx1">
                    <a:alpha val="80000"/>
                  </a:schemeClr>
                </a:solidFill>
              </a:rPr>
              <a:t>DMS Yeovil/Musgrove –A little more activity, reached out to the team to offer more support and training if needed</a:t>
            </a:r>
          </a:p>
          <a:p>
            <a:r>
              <a:rPr lang="en-GB" sz="1400" dirty="0">
                <a:solidFill>
                  <a:schemeClr val="tx1">
                    <a:alpha val="80000"/>
                  </a:schemeClr>
                </a:solidFill>
              </a:rPr>
              <a:t>Tobacco Alliance Meeting –To reduce the smoking population in Somerset by 2035.-How can we work as a system to meet targets –</a:t>
            </a:r>
          </a:p>
          <a:p>
            <a:r>
              <a:rPr lang="en-GB" sz="1400" dirty="0">
                <a:solidFill>
                  <a:schemeClr val="tx1">
                    <a:alpha val="80000"/>
                  </a:schemeClr>
                </a:solidFill>
              </a:rPr>
              <a:t>Ops meeting with NHSE,CPLS</a:t>
            </a:r>
          </a:p>
          <a:p>
            <a:r>
              <a:rPr lang="en-GB" sz="1400" dirty="0">
                <a:solidFill>
                  <a:schemeClr val="tx1">
                    <a:alpha val="80000"/>
                  </a:schemeClr>
                </a:solidFill>
              </a:rPr>
              <a:t>Workforce Meeting</a:t>
            </a:r>
          </a:p>
          <a:p>
            <a:endParaRPr lang="en-GB" dirty="0"/>
          </a:p>
          <a:p>
            <a:endParaRPr lang="en-GB" dirty="0"/>
          </a:p>
          <a:p>
            <a:endParaRPr lang="en-GB" sz="1400" dirty="0">
              <a:solidFill>
                <a:schemeClr val="tx1">
                  <a:alpha val="80000"/>
                </a:schemeClr>
              </a:solidFill>
            </a:endParaRPr>
          </a:p>
        </p:txBody>
      </p:sp>
      <p:sp>
        <p:nvSpPr>
          <p:cNvPr id="16" name="Graphic 10">
            <a:extLst>
              <a:ext uri="{FF2B5EF4-FFF2-40B4-BE49-F238E27FC236}">
                <a16:creationId xmlns:a16="http://schemas.microsoft.com/office/drawing/2014/main" id="{89A2E47C-F498-7DFC-8EE1-6C69DED0C9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AC23839B-18D4-39B8-AC86-4A71991B5C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608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7F675E-06EC-6F2A-D7F5-BC60FD6EE220}"/>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Area Manager and Owner Support &amp; Queries</a:t>
            </a:r>
          </a:p>
        </p:txBody>
      </p:sp>
      <p:graphicFrame>
        <p:nvGraphicFramePr>
          <p:cNvPr id="5" name="Content Placeholder 2">
            <a:extLst>
              <a:ext uri="{FF2B5EF4-FFF2-40B4-BE49-F238E27FC236}">
                <a16:creationId xmlns:a16="http://schemas.microsoft.com/office/drawing/2014/main" id="{C400A780-2FD2-320F-661A-A4C318F97400}"/>
              </a:ext>
            </a:extLst>
          </p:cNvPr>
          <p:cNvGraphicFramePr>
            <a:graphicFrameLocks noGrp="1"/>
          </p:cNvGraphicFramePr>
          <p:nvPr>
            <p:ph idx="1"/>
            <p:extLst>
              <p:ext uri="{D42A27DB-BD31-4B8C-83A1-F6EECF244321}">
                <p14:modId xmlns:p14="http://schemas.microsoft.com/office/powerpoint/2010/main" val="318931329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3702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1EDC28F-14CB-467E-327D-CB73038AAE5B}"/>
              </a:ext>
            </a:extLst>
          </p:cNvPr>
          <p:cNvSpPr>
            <a:spLocks noGrp="1"/>
          </p:cNvSpPr>
          <p:nvPr>
            <p:ph type="title"/>
          </p:nvPr>
        </p:nvSpPr>
        <p:spPr>
          <a:xfrm>
            <a:off x="841248" y="256032"/>
            <a:ext cx="10506456" cy="1014984"/>
          </a:xfrm>
        </p:spPr>
        <p:txBody>
          <a:bodyPr anchor="b">
            <a:normAutofit/>
          </a:bodyPr>
          <a:lstStyle/>
          <a:p>
            <a:r>
              <a:rPr lang="en-GB" dirty="0"/>
              <a:t>Workforce &amp; IP Work</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A70419D6-FBD4-51FC-54CC-D0E779E0528F}"/>
              </a:ext>
            </a:extLst>
          </p:cNvPr>
          <p:cNvSpPr>
            <a:spLocks noGrp="1"/>
          </p:cNvSpPr>
          <p:nvPr>
            <p:ph idx="1"/>
          </p:nvPr>
        </p:nvSpPr>
        <p:spPr/>
        <p:txBody>
          <a:bodyPr>
            <a:normAutofit fontScale="85000" lnSpcReduction="10000"/>
          </a:bodyPr>
          <a:lstStyle/>
          <a:p>
            <a:r>
              <a:rPr lang="en-GB" b="1" dirty="0"/>
              <a:t>IP Prescribing Courses -2026/2027 CPAPT</a:t>
            </a:r>
            <a:endParaRPr lang="en-GB" dirty="0"/>
          </a:p>
          <a:p>
            <a:r>
              <a:rPr lang="en-GB" dirty="0"/>
              <a:t>IP prescribing courses for the full year 2026/2027 for DPP Support via HUC: Completed—no spaces left</a:t>
            </a:r>
          </a:p>
          <a:p>
            <a:r>
              <a:rPr lang="en-GB" dirty="0"/>
              <a:t>Yvonne will attend the regional Teach and Treat Program on behalf of CPS</a:t>
            </a:r>
          </a:p>
          <a:p>
            <a:r>
              <a:rPr lang="en-GB" dirty="0"/>
              <a:t>Liaising with Phoebe Davis regarding CPAPT applications =10 successful CPAPT applications for Somerset and 3 are waiting on reserve list.- Will only know who those pharmacies are that have applied if they give consent for us to receive info.</a:t>
            </a:r>
          </a:p>
          <a:p>
            <a:r>
              <a:rPr lang="en-GB" dirty="0"/>
              <a:t>4 Pharmacies rejected from CPAPT- Reason is they did not guarantee protected learning x 1 day a week per student which is a condition of course.</a:t>
            </a:r>
          </a:p>
          <a:p>
            <a:r>
              <a:rPr lang="en-GB" dirty="0"/>
              <a:t>James, Yvonne and Olivia will be involved in the new local workforce meetings with support from Somerset FT.</a:t>
            </a:r>
          </a:p>
          <a:p>
            <a:endParaRPr lang="en-GB" dirty="0"/>
          </a:p>
        </p:txBody>
      </p:sp>
    </p:spTree>
    <p:extLst>
      <p:ext uri="{BB962C8B-B14F-4D97-AF65-F5344CB8AC3E}">
        <p14:creationId xmlns:p14="http://schemas.microsoft.com/office/powerpoint/2010/main" val="1595148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CF5603-512B-7655-3EA2-83EDBC0BA9E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92BBA3-B1E5-1624-DABF-D11816F547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F1979CE-95A2-505C-3D5A-BF237ACC7A66}"/>
              </a:ext>
            </a:extLst>
          </p:cNvPr>
          <p:cNvSpPr>
            <a:spLocks noGrp="1"/>
          </p:cNvSpPr>
          <p:nvPr>
            <p:ph type="title"/>
          </p:nvPr>
        </p:nvSpPr>
        <p:spPr>
          <a:xfrm>
            <a:off x="841248" y="256032"/>
            <a:ext cx="10506456" cy="1014984"/>
          </a:xfrm>
        </p:spPr>
        <p:txBody>
          <a:bodyPr anchor="b">
            <a:normAutofit/>
          </a:bodyPr>
          <a:lstStyle/>
          <a:p>
            <a:r>
              <a:rPr lang="en-GB" dirty="0"/>
              <a:t>Neighbourhood Leads Work</a:t>
            </a:r>
          </a:p>
        </p:txBody>
      </p:sp>
      <p:sp>
        <p:nvSpPr>
          <p:cNvPr id="11" name="Rectangle 10">
            <a:extLst>
              <a:ext uri="{FF2B5EF4-FFF2-40B4-BE49-F238E27FC236}">
                <a16:creationId xmlns:a16="http://schemas.microsoft.com/office/drawing/2014/main" id="{296DE696-6B6F-B914-9EC9-A9287A504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81B9785B-D81C-9176-CF03-95EF1CB7E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9073E438-D98F-6B7F-1433-884294215711}"/>
              </a:ext>
            </a:extLst>
          </p:cNvPr>
          <p:cNvSpPr>
            <a:spLocks noGrp="1"/>
          </p:cNvSpPr>
          <p:nvPr>
            <p:ph idx="1"/>
          </p:nvPr>
        </p:nvSpPr>
        <p:spPr/>
        <p:txBody>
          <a:bodyPr>
            <a:normAutofit fontScale="55000" lnSpcReduction="20000"/>
          </a:bodyPr>
          <a:lstStyle/>
          <a:p>
            <a:r>
              <a:rPr lang="en-GB" dirty="0"/>
              <a:t>Bridgwater – North Petherton CPD Session booked in for October.</a:t>
            </a:r>
          </a:p>
          <a:p>
            <a:r>
              <a:rPr lang="en-GB" dirty="0"/>
              <a:t>Click – Two remaining practices contacted to book a session</a:t>
            </a:r>
          </a:p>
          <a:p>
            <a:r>
              <a:rPr lang="en-GB" dirty="0"/>
              <a:t>Frome Two surgeries now had CPD sessions delivered by Lucy</a:t>
            </a:r>
          </a:p>
          <a:p>
            <a:r>
              <a:rPr lang="en-GB" dirty="0"/>
              <a:t>Mendip –All Surgeries contacted and offered CPD sessions</a:t>
            </a:r>
          </a:p>
          <a:p>
            <a:r>
              <a:rPr lang="en-GB" dirty="0"/>
              <a:t>North Sedgemoor – Waiting on update from Lead</a:t>
            </a:r>
          </a:p>
          <a:p>
            <a:r>
              <a:rPr lang="en-GB" dirty="0"/>
              <a:t>SSE –Milborne Port has been contacted and offered CPD session</a:t>
            </a:r>
          </a:p>
          <a:p>
            <a:r>
              <a:rPr lang="en-GB" dirty="0"/>
              <a:t>SSW –All surgeries have had their CPD Sessions</a:t>
            </a:r>
          </a:p>
          <a:p>
            <a:r>
              <a:rPr lang="en-GB" dirty="0"/>
              <a:t>Taunton Central – Waiting on update from Lead</a:t>
            </a:r>
          </a:p>
          <a:p>
            <a:r>
              <a:rPr lang="en-GB" dirty="0"/>
              <a:t>Taunton Deane West –One surgery (Wellington) has had CPD Session in June Lister house planned for July</a:t>
            </a:r>
          </a:p>
          <a:p>
            <a:r>
              <a:rPr lang="en-GB" dirty="0"/>
              <a:t>Taunton Tone –Creech Surgery had CPD session in June ,Other surgeries contacted and offered CPD sessions</a:t>
            </a:r>
          </a:p>
          <a:p>
            <a:r>
              <a:rPr lang="en-GB" dirty="0"/>
              <a:t>West Mendip –All surgeries contacted and offered CPD sessions</a:t>
            </a:r>
          </a:p>
          <a:p>
            <a:r>
              <a:rPr lang="en-GB" dirty="0"/>
              <a:t>West Somerset – Waiting on update from Lead</a:t>
            </a:r>
          </a:p>
          <a:p>
            <a:r>
              <a:rPr lang="en-GB" dirty="0"/>
              <a:t>Yeovil - All surgeries contacted and offered CPD sessions</a:t>
            </a:r>
          </a:p>
          <a:p>
            <a:endParaRPr lang="en-GB" dirty="0"/>
          </a:p>
        </p:txBody>
      </p:sp>
    </p:spTree>
    <p:extLst>
      <p:ext uri="{BB962C8B-B14F-4D97-AF65-F5344CB8AC3E}">
        <p14:creationId xmlns:p14="http://schemas.microsoft.com/office/powerpoint/2010/main" val="3883024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TotalTime>
  <Words>1557</Words>
  <Application>Microsoft Office PowerPoint</Application>
  <PresentationFormat>Widescreen</PresentationFormat>
  <Paragraphs>109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Ops Manager Update</vt:lpstr>
      <vt:lpstr>Commissioner Interventions –Public Health  </vt:lpstr>
      <vt:lpstr>NHSE </vt:lpstr>
      <vt:lpstr>CPS –Contractor Queries and Interventions</vt:lpstr>
      <vt:lpstr>CPS Operational Work</vt:lpstr>
      <vt:lpstr>System Intervention Work </vt:lpstr>
      <vt:lpstr>Area Manager and Owner Support &amp; Queries</vt:lpstr>
      <vt:lpstr>Workforce &amp; IP Work</vt:lpstr>
      <vt:lpstr>Neighbourhood Leads Work</vt:lpstr>
      <vt:lpstr>  CPD Surgery sessions Outstanding -* is Dispensing Practice</vt:lpstr>
      <vt:lpstr>New Service: Cancer referral Pathway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Yvonne Lamb</dc:creator>
  <cp:lastModifiedBy>Yvonne Lamb</cp:lastModifiedBy>
  <cp:revision>27</cp:revision>
  <dcterms:created xsi:type="dcterms:W3CDTF">2026-03-10T13:11:48Z</dcterms:created>
  <dcterms:modified xsi:type="dcterms:W3CDTF">2026-07-16T09:01:58Z</dcterms:modified>
</cp:coreProperties>
</file>