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Lato" panose="020F0502020204030203" pitchFamily="34" charset="0"/>
      <p:regular r:id="rId13"/>
      <p:bold r:id="rId14"/>
      <p:italic r:id="rId15"/>
      <p:boldItalic r:id="rId16"/>
    </p:embeddedFont>
    <p:embeddedFont>
      <p:font typeface="Raleway" panose="020F0502020204030204" pitchFamily="2" charset="0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6fa3c89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6fa3c89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c6fa3c89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c6fa3c89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b8b4ba6c3_1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b8b4ba6c3_1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c6fa3c89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c6fa3c89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b8b4ba6c3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fb8b4ba6c3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c6fa3c898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c6fa3c898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c6fa3c898_0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c6fa3c898_0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b8b4ba6c3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fb8b4ba6c3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b8b4ba6c3_1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fb8b4ba6c3_1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c6fa3c898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c6fa3c898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03300" y="411575"/>
            <a:ext cx="8520600" cy="63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/>
          <p:nvPr/>
        </p:nvSpPr>
        <p:spPr>
          <a:xfrm>
            <a:off x="4572000" y="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0" name="Google Shape;50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265500" y="13973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ubTitle" idx="1"/>
          </p:nvPr>
        </p:nvSpPr>
        <p:spPr>
          <a:xfrm>
            <a:off x="265500" y="273537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3600" b="1"/>
              <a:t>Review of activity </a:t>
            </a:r>
            <a:r>
              <a:rPr lang="en" sz="2900" b="1"/>
              <a:t>April-September 2026</a:t>
            </a:r>
            <a:endParaRPr sz="2900"/>
          </a:p>
        </p:txBody>
      </p:sp>
      <p:pic>
        <p:nvPicPr>
          <p:cNvPr id="74" name="Google Shape;7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75" y="1790599"/>
            <a:ext cx="4316576" cy="1506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2461000" y="575950"/>
            <a:ext cx="6261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Support roll-out of new Pharmacy Services</a:t>
            </a:r>
            <a:endParaRPr/>
          </a:p>
        </p:txBody>
      </p:sp>
      <p:sp>
        <p:nvSpPr>
          <p:cNvPr id="80" name="Google Shape;80;p14"/>
          <p:cNvSpPr txBox="1">
            <a:spLocks noGrp="1"/>
          </p:cNvSpPr>
          <p:nvPr>
            <p:ph type="body" idx="1"/>
          </p:nvPr>
        </p:nvSpPr>
        <p:spPr>
          <a:xfrm>
            <a:off x="2400300" y="1602675"/>
            <a:ext cx="31725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Meningitis B vaccination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Supporting contractors with registration and roll-out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Promoting and signposting to raise awareness</a:t>
            </a:r>
            <a:endParaRPr sz="1600"/>
          </a:p>
        </p:txBody>
      </p:sp>
      <p:sp>
        <p:nvSpPr>
          <p:cNvPr id="81" name="Google Shape;81;p14"/>
          <p:cNvSpPr txBox="1">
            <a:spLocks noGrp="1"/>
          </p:cNvSpPr>
          <p:nvPr>
            <p:ph type="body" idx="2"/>
          </p:nvPr>
        </p:nvSpPr>
        <p:spPr>
          <a:xfrm>
            <a:off x="5650575" y="1602675"/>
            <a:ext cx="32313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" sz="2100" b="1">
                <a:solidFill>
                  <a:schemeClr val="dk1"/>
                </a:solidFill>
              </a:rPr>
              <a:t>Cancer Referral Pathway Pilot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Working with local system partners to identify pilot sites and get ready for new pilot service</a:t>
            </a:r>
            <a:endParaRPr sz="1800"/>
          </a:p>
        </p:txBody>
      </p:sp>
      <p:pic>
        <p:nvPicPr>
          <p:cNvPr id="82" name="Google Shape;8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525" y="2335775"/>
            <a:ext cx="2238788" cy="7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>
            <a:spLocks noGrp="1"/>
          </p:cNvSpPr>
          <p:nvPr>
            <p:ph type="title"/>
          </p:nvPr>
        </p:nvSpPr>
        <p:spPr>
          <a:xfrm>
            <a:off x="2461000" y="575950"/>
            <a:ext cx="6261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Developing existing services</a:t>
            </a:r>
            <a:endParaRPr/>
          </a:p>
        </p:txBody>
      </p:sp>
      <p:sp>
        <p:nvSpPr>
          <p:cNvPr id="88" name="Google Shape;88;p15"/>
          <p:cNvSpPr txBox="1">
            <a:spLocks noGrp="1"/>
          </p:cNvSpPr>
          <p:nvPr>
            <p:ph type="body" idx="1"/>
          </p:nvPr>
        </p:nvSpPr>
        <p:spPr>
          <a:xfrm>
            <a:off x="2461000" y="1278750"/>
            <a:ext cx="3268200" cy="29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Pharmacy First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Increasing referrals from General Practice and Out of Hours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Working with Urgent Treatment Centres to develop a referral process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Increasing public awareness </a:t>
            </a:r>
            <a:endParaRPr sz="1600"/>
          </a:p>
        </p:txBody>
      </p:sp>
      <p:sp>
        <p:nvSpPr>
          <p:cNvPr id="89" name="Google Shape;89;p15"/>
          <p:cNvSpPr txBox="1">
            <a:spLocks noGrp="1"/>
          </p:cNvSpPr>
          <p:nvPr>
            <p:ph type="body" idx="2"/>
          </p:nvPr>
        </p:nvSpPr>
        <p:spPr>
          <a:xfrm>
            <a:off x="5919450" y="1278750"/>
            <a:ext cx="3044100" cy="29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</a:pPr>
            <a:r>
              <a:rPr lang="en" sz="2100" b="1">
                <a:solidFill>
                  <a:schemeClr val="dk1"/>
                </a:solidFill>
              </a:rPr>
              <a:t>Turning Point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Working with partners to ensure a smooth transition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Implementing new claims platforms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Supporting contractor queries</a:t>
            </a:r>
            <a:endParaRPr sz="1600"/>
          </a:p>
        </p:txBody>
      </p:sp>
      <p:pic>
        <p:nvPicPr>
          <p:cNvPr id="90" name="Google Shape;9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500" y="2359225"/>
            <a:ext cx="2238788" cy="7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Working with changing system partners</a:t>
            </a:r>
            <a:endParaRPr/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Maintaining key relationships during NHS reorganisation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Better positioning of CPS within Integrated Healthcare Networks</a:t>
            </a:r>
            <a:endParaRPr sz="1600"/>
          </a:p>
        </p:txBody>
      </p:sp>
      <p:sp>
        <p:nvSpPr>
          <p:cNvPr id="97" name="Google Shape;97;p16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800"/>
          </a:p>
        </p:txBody>
      </p:sp>
      <p:pic>
        <p:nvPicPr>
          <p:cNvPr id="98" name="Google Shape;98;p16" descr="Isometric view of a connected smart city healthcare network linking hospitals, clinics, research, and pharmacies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8525" y="1666025"/>
            <a:ext cx="2554225" cy="2554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75" y="2362925"/>
            <a:ext cx="2238788" cy="7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Supporting Primary Care Leads</a:t>
            </a:r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2400300" y="1602675"/>
            <a:ext cx="2454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Delivery of CPD sessions to general practice teams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Increased referral and signposting into Pharmacy services</a:t>
            </a:r>
            <a:endParaRPr sz="1600"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sz="1800"/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175" y="2362925"/>
            <a:ext cx="2238788" cy="78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4775" y="1530425"/>
            <a:ext cx="3908100" cy="2250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Workforce development</a:t>
            </a:r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1"/>
          </p:nvPr>
        </p:nvSpPr>
        <p:spPr>
          <a:xfrm>
            <a:off x="2400300" y="1343550"/>
            <a:ext cx="3071400" cy="3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Supporting pharmacists to become independent prescribers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Working with NHS WTE to manage the Teach and Treat programme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Supporting learners to become IPs using HUC for clinical support</a:t>
            </a:r>
            <a:endParaRPr sz="1600"/>
          </a:p>
        </p:txBody>
      </p:sp>
      <p:sp>
        <p:nvSpPr>
          <p:cNvPr id="115" name="Google Shape;115;p18"/>
          <p:cNvSpPr txBox="1">
            <a:spLocks noGrp="1"/>
          </p:cNvSpPr>
          <p:nvPr>
            <p:ph type="body" idx="2"/>
          </p:nvPr>
        </p:nvSpPr>
        <p:spPr>
          <a:xfrm>
            <a:off x="5650575" y="1343475"/>
            <a:ext cx="3071400" cy="326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Pharmacy Technicians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Supporting roll-out of the Community Pharmacy Technician Apprenticeship Programme</a:t>
            </a:r>
            <a:endParaRPr sz="1800"/>
          </a:p>
        </p:txBody>
      </p:sp>
      <p:pic>
        <p:nvPicPr>
          <p:cNvPr id="116" name="Google Shape;11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450" y="2377425"/>
            <a:ext cx="2238788" cy="7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9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Focus for workplan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26-March 27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priorities</a:t>
            </a:r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1"/>
          </p:nvPr>
        </p:nvSpPr>
        <p:spPr>
          <a:xfrm>
            <a:off x="2400300" y="1408850"/>
            <a:ext cx="3071400" cy="31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Contractor support and engagement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Provide regular, clear and timely communication.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Gather and respond to feedback to improve understanding of contractor needs and challenges.</a:t>
            </a:r>
            <a:endParaRPr sz="16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2"/>
          </p:nvPr>
        </p:nvSpPr>
        <p:spPr>
          <a:xfrm>
            <a:off x="5650575" y="1408875"/>
            <a:ext cx="3071400" cy="31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System influence and representation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Ensure community pharmacy is effectively represented within national, regional, cluster and local healthcare planning and decision making. </a:t>
            </a:r>
            <a:endParaRPr sz="1800"/>
          </a:p>
        </p:txBody>
      </p:sp>
      <p:pic>
        <p:nvPicPr>
          <p:cNvPr id="129" name="Google Shape;12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450" y="2377425"/>
            <a:ext cx="2238788" cy="7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priorities</a:t>
            </a:r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body" idx="1"/>
          </p:nvPr>
        </p:nvSpPr>
        <p:spPr>
          <a:xfrm>
            <a:off x="2400300" y="1408850"/>
            <a:ext cx="3071400" cy="31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Service development &amp; delivery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Maximise uptake, quality and consistency of services.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Continued roll-out of cancer referral system.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Support development of new prescribing services.</a:t>
            </a:r>
            <a:endParaRPr sz="1600"/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600"/>
          </a:p>
        </p:txBody>
      </p:sp>
      <p:sp>
        <p:nvSpPr>
          <p:cNvPr id="136" name="Google Shape;136;p21"/>
          <p:cNvSpPr txBox="1">
            <a:spLocks noGrp="1"/>
          </p:cNvSpPr>
          <p:nvPr>
            <p:ph type="body" idx="2"/>
          </p:nvPr>
        </p:nvSpPr>
        <p:spPr>
          <a:xfrm>
            <a:off x="5650575" y="1408875"/>
            <a:ext cx="3071400" cy="319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1"/>
                </a:solidFill>
              </a:rPr>
              <a:t>Partnerships</a:t>
            </a:r>
            <a:endParaRPr sz="2100" b="1">
              <a:solidFill>
                <a:schemeClr val="dk1"/>
              </a:solidFill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Strengthen partnership working with new ICB place and cluster teams.</a:t>
            </a:r>
            <a:endParaRPr sz="1600"/>
          </a:p>
          <a:p>
            <a:pPr marL="457200" lvl="0" indent="-330200" algn="l" rtl="0">
              <a:spcBef>
                <a:spcPts val="1200"/>
              </a:spcBef>
              <a:spcAft>
                <a:spcPts val="1200"/>
              </a:spcAft>
              <a:buSzPts val="1600"/>
              <a:buChar char="●"/>
            </a:pPr>
            <a:r>
              <a:rPr lang="en" sz="1600"/>
              <a:t>Continue to lead, develop and manage local Integrated Health Care Leads</a:t>
            </a:r>
            <a:endParaRPr sz="1600"/>
          </a:p>
        </p:txBody>
      </p:sp>
      <p:pic>
        <p:nvPicPr>
          <p:cNvPr id="137" name="Google Shape;13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1450" y="2377425"/>
            <a:ext cx="2238788" cy="78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265500" y="1912650"/>
            <a:ext cx="4045200" cy="131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Microsoft Office PowerPoint</Application>
  <PresentationFormat>On-screen Show (16:9)</PresentationFormat>
  <Paragraphs>47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Lato</vt:lpstr>
      <vt:lpstr>Raleway</vt:lpstr>
      <vt:lpstr>Arial</vt:lpstr>
      <vt:lpstr>Swiss</vt:lpstr>
      <vt:lpstr>PowerPoint Presentation</vt:lpstr>
      <vt:lpstr>Support roll-out of new Pharmacy Services</vt:lpstr>
      <vt:lpstr>Developing existing services</vt:lpstr>
      <vt:lpstr>Working with changing system partners</vt:lpstr>
      <vt:lpstr>Supporting Primary Care Leads</vt:lpstr>
      <vt:lpstr>Workforce development</vt:lpstr>
      <vt:lpstr>Focus for workplan October 26-March 27</vt:lpstr>
      <vt:lpstr>Key priorities</vt:lpstr>
      <vt:lpstr>Key priorities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Dell</dc:creator>
  <cp:lastModifiedBy>Yvonne Lamb</cp:lastModifiedBy>
  <cp:revision>1</cp:revision>
  <dcterms:modified xsi:type="dcterms:W3CDTF">2026-09-21T08:05:42Z</dcterms:modified>
</cp:coreProperties>
</file>